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303" r:id="rId22"/>
    <p:sldId id="311" r:id="rId23"/>
    <p:sldId id="304" r:id="rId24"/>
    <p:sldId id="312" r:id="rId25"/>
    <p:sldId id="313" r:id="rId26"/>
    <p:sldId id="314" r:id="rId27"/>
    <p:sldId id="306" r:id="rId28"/>
    <p:sldId id="315" r:id="rId29"/>
    <p:sldId id="316" r:id="rId30"/>
    <p:sldId id="317" r:id="rId31"/>
    <p:sldId id="310" r:id="rId32"/>
    <p:sldId id="305" r:id="rId33"/>
    <p:sldId id="277" r:id="rId34"/>
    <p:sldId id="278" r:id="rId35"/>
    <p:sldId id="318" r:id="rId36"/>
    <p:sldId id="319" r:id="rId37"/>
    <p:sldId id="320" r:id="rId38"/>
    <p:sldId id="322" r:id="rId39"/>
    <p:sldId id="321" r:id="rId40"/>
    <p:sldId id="323" r:id="rId41"/>
    <p:sldId id="279" r:id="rId42"/>
    <p:sldId id="324" r:id="rId43"/>
    <p:sldId id="325" r:id="rId44"/>
    <p:sldId id="326" r:id="rId45"/>
    <p:sldId id="327" r:id="rId46"/>
    <p:sldId id="328" r:id="rId47"/>
    <p:sldId id="329" r:id="rId48"/>
    <p:sldId id="330" r:id="rId49"/>
    <p:sldId id="331" r:id="rId50"/>
    <p:sldId id="332" r:id="rId51"/>
    <p:sldId id="280" r:id="rId52"/>
    <p:sldId id="281" r:id="rId53"/>
    <p:sldId id="282" r:id="rId54"/>
    <p:sldId id="289" r:id="rId55"/>
    <p:sldId id="290" r:id="rId56"/>
    <p:sldId id="291" r:id="rId57"/>
    <p:sldId id="292" r:id="rId58"/>
    <p:sldId id="293" r:id="rId59"/>
    <p:sldId id="295" r:id="rId60"/>
    <p:sldId id="296" r:id="rId61"/>
    <p:sldId id="297" r:id="rId62"/>
    <p:sldId id="298" r:id="rId63"/>
    <p:sldId id="299" r:id="rId64"/>
    <p:sldId id="300" r:id="rId65"/>
    <p:sldId id="301" r:id="rId66"/>
    <p:sldId id="30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2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963E8-5D1A-4F6F-877E-AAD06CFB9383}" type="datetimeFigureOut">
              <a:rPr lang="en-AU" smtClean="0"/>
              <a:t>22/04/2016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F1E40-0BD1-454D-9D6A-816A5A2DC9FE}" type="slidenum">
              <a:rPr lang="en-AU" smtClean="0"/>
              <a:t>‹#›</a:t>
            </a:fld>
            <a:endParaRPr lang="en-AU"/>
          </a:p>
        </p:txBody>
      </p:sp>
    </p:spTree>
    <p:extLst>
      <p:ext uri="{BB962C8B-B14F-4D97-AF65-F5344CB8AC3E}">
        <p14:creationId xmlns:p14="http://schemas.microsoft.com/office/powerpoint/2010/main" val="33574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4</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integration MANAGEMENT</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algn="l"/>
            <a:endParaRPr lang="en-GB" b="0"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1</a:t>
            </a:fld>
            <a:endParaRPr lang="en-US"/>
          </a:p>
        </p:txBody>
      </p:sp>
    </p:spTree>
    <p:extLst>
      <p:ext uri="{BB962C8B-B14F-4D97-AF65-F5344CB8AC3E}">
        <p14:creationId xmlns:p14="http://schemas.microsoft.com/office/powerpoint/2010/main" val="356833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11</a:t>
            </a:fld>
            <a:endParaRPr lang="en-US"/>
          </a:p>
        </p:txBody>
      </p:sp>
    </p:spTree>
    <p:extLst>
      <p:ext uri="{BB962C8B-B14F-4D97-AF65-F5344CB8AC3E}">
        <p14:creationId xmlns:p14="http://schemas.microsoft.com/office/powerpoint/2010/main" val="3261436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12</a:t>
            </a:fld>
            <a:endParaRPr lang="en-US"/>
          </a:p>
        </p:txBody>
      </p:sp>
    </p:spTree>
    <p:extLst>
      <p:ext uri="{BB962C8B-B14F-4D97-AF65-F5344CB8AC3E}">
        <p14:creationId xmlns:p14="http://schemas.microsoft.com/office/powerpoint/2010/main" val="295417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13</a:t>
            </a:fld>
            <a:endParaRPr lang="en-US"/>
          </a:p>
        </p:txBody>
      </p:sp>
    </p:spTree>
    <p:extLst>
      <p:ext uri="{BB962C8B-B14F-4D97-AF65-F5344CB8AC3E}">
        <p14:creationId xmlns:p14="http://schemas.microsoft.com/office/powerpoint/2010/main" val="2870525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14</a:t>
            </a:fld>
            <a:endParaRPr lang="en-US"/>
          </a:p>
        </p:txBody>
      </p:sp>
    </p:spTree>
    <p:extLst>
      <p:ext uri="{BB962C8B-B14F-4D97-AF65-F5344CB8AC3E}">
        <p14:creationId xmlns:p14="http://schemas.microsoft.com/office/powerpoint/2010/main" val="277608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15</a:t>
            </a:fld>
            <a:endParaRPr lang="en-US"/>
          </a:p>
        </p:txBody>
      </p:sp>
    </p:spTree>
    <p:extLst>
      <p:ext uri="{BB962C8B-B14F-4D97-AF65-F5344CB8AC3E}">
        <p14:creationId xmlns:p14="http://schemas.microsoft.com/office/powerpoint/2010/main" val="1408789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16</a:t>
            </a:fld>
            <a:endParaRPr lang="en-US"/>
          </a:p>
        </p:txBody>
      </p:sp>
    </p:spTree>
    <p:extLst>
      <p:ext uri="{BB962C8B-B14F-4D97-AF65-F5344CB8AC3E}">
        <p14:creationId xmlns:p14="http://schemas.microsoft.com/office/powerpoint/2010/main" val="3141107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17</a:t>
            </a:fld>
            <a:endParaRPr lang="en-US"/>
          </a:p>
        </p:txBody>
      </p:sp>
    </p:spTree>
    <p:extLst>
      <p:ext uri="{BB962C8B-B14F-4D97-AF65-F5344CB8AC3E}">
        <p14:creationId xmlns:p14="http://schemas.microsoft.com/office/powerpoint/2010/main" val="1414548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18</a:t>
            </a:fld>
            <a:endParaRPr lang="en-US"/>
          </a:p>
        </p:txBody>
      </p:sp>
    </p:spTree>
    <p:extLst>
      <p:ext uri="{BB962C8B-B14F-4D97-AF65-F5344CB8AC3E}">
        <p14:creationId xmlns:p14="http://schemas.microsoft.com/office/powerpoint/2010/main" val="1784732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19</a:t>
            </a:fld>
            <a:endParaRPr lang="en-US"/>
          </a:p>
        </p:txBody>
      </p:sp>
    </p:spTree>
    <p:extLst>
      <p:ext uri="{BB962C8B-B14F-4D97-AF65-F5344CB8AC3E}">
        <p14:creationId xmlns:p14="http://schemas.microsoft.com/office/powerpoint/2010/main" val="298672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20</a:t>
            </a:fld>
            <a:endParaRPr lang="en-US"/>
          </a:p>
        </p:txBody>
      </p:sp>
    </p:spTree>
    <p:extLst>
      <p:ext uri="{BB962C8B-B14F-4D97-AF65-F5344CB8AC3E}">
        <p14:creationId xmlns:p14="http://schemas.microsoft.com/office/powerpoint/2010/main" val="365780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Chapter 5</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PROJECT SCOPE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SCOPE MANAGEMENT PLAN</a:t>
            </a:r>
            <a:endParaRPr lang="en-US" sz="1200" b="0" cap="all" spc="0"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a:p>
            <a:pPr eaLnBrk="1" hangingPunct="1">
              <a:buClr>
                <a:schemeClr val="tx1"/>
              </a:buClr>
              <a:buFontTx/>
              <a:buNone/>
              <a:defRPr/>
            </a:pPr>
            <a:r>
              <a:rPr lang="en-US" altLang="ja-JP" sz="2700" b="1" dirty="0" smtClean="0">
                <a:solidFill>
                  <a:schemeClr val="accent1">
                    <a:lumMod val="50000"/>
                  </a:schemeClr>
                </a:solidFill>
              </a:rPr>
              <a:t>Guidelines for how scope is to be managed and how scope changes are to be integrated into the project </a:t>
            </a:r>
          </a:p>
          <a:p>
            <a:pPr eaLnBrk="1" hangingPunct="1">
              <a:lnSpc>
                <a:spcPct val="80000"/>
              </a:lnSpc>
              <a:buClr>
                <a:schemeClr val="tx1"/>
              </a:buClr>
              <a:defRPr/>
            </a:pPr>
            <a:endParaRPr lang="en-US" altLang="ja-JP" sz="2700" b="1" dirty="0" smtClean="0">
              <a:solidFill>
                <a:schemeClr val="accent1">
                  <a:lumMod val="50000"/>
                </a:schemeClr>
              </a:solidFill>
            </a:endParaRPr>
          </a:p>
          <a:p>
            <a:pPr>
              <a:spcBef>
                <a:spcPct val="0"/>
              </a:spcBef>
            </a:pPr>
            <a:r>
              <a:rPr lang="en-US" altLang="ja-JP" sz="2700" b="1" dirty="0" smtClean="0">
                <a:solidFill>
                  <a:schemeClr val="accent1">
                    <a:lumMod val="50000"/>
                  </a:schemeClr>
                </a:solidFill>
              </a:rPr>
              <a:t>It includes:</a:t>
            </a:r>
          </a:p>
          <a:p>
            <a:pPr lvl="1">
              <a:spcBef>
                <a:spcPct val="0"/>
              </a:spcBef>
              <a:buFontTx/>
              <a:buChar char="•"/>
            </a:pPr>
            <a:r>
              <a:rPr lang="en-US" altLang="ja-JP" sz="2700" b="1" dirty="0" smtClean="0">
                <a:solidFill>
                  <a:schemeClr val="accent1">
                    <a:lumMod val="50000"/>
                  </a:schemeClr>
                </a:solidFill>
                <a:ea typeface="+mn-ea"/>
                <a:cs typeface="+mn-cs"/>
              </a:rPr>
              <a:t>An assessment of the stability of the project scope</a:t>
            </a:r>
          </a:p>
          <a:p>
            <a:pPr lvl="1">
              <a:spcBef>
                <a:spcPct val="0"/>
              </a:spcBef>
              <a:buFontTx/>
              <a:buChar char="•"/>
            </a:pPr>
            <a:r>
              <a:rPr lang="en-US" altLang="ja-JP" sz="2700" b="1" dirty="0" smtClean="0">
                <a:solidFill>
                  <a:schemeClr val="accent1">
                    <a:lumMod val="50000"/>
                  </a:schemeClr>
                </a:solidFill>
                <a:ea typeface="+mn-ea"/>
                <a:cs typeface="+mn-cs"/>
              </a:rPr>
              <a:t>A clear description of how scope changes will be identified and classified</a:t>
            </a:r>
          </a:p>
          <a:p>
            <a:endParaRPr lang="en-GB"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2</a:t>
            </a:fld>
            <a:endParaRPr lang="en-US"/>
          </a:p>
        </p:txBody>
      </p:sp>
    </p:spTree>
    <p:extLst>
      <p:ext uri="{BB962C8B-B14F-4D97-AF65-F5344CB8AC3E}">
        <p14:creationId xmlns:p14="http://schemas.microsoft.com/office/powerpoint/2010/main" val="2257792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22</a:t>
            </a:fld>
            <a:endParaRPr lang="en-US"/>
          </a:p>
        </p:txBody>
      </p:sp>
    </p:spTree>
    <p:extLst>
      <p:ext uri="{BB962C8B-B14F-4D97-AF65-F5344CB8AC3E}">
        <p14:creationId xmlns:p14="http://schemas.microsoft.com/office/powerpoint/2010/main" val="2925785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24</a:t>
            </a:fld>
            <a:endParaRPr lang="en-US"/>
          </a:p>
        </p:txBody>
      </p:sp>
    </p:spTree>
    <p:extLst>
      <p:ext uri="{BB962C8B-B14F-4D97-AF65-F5344CB8AC3E}">
        <p14:creationId xmlns:p14="http://schemas.microsoft.com/office/powerpoint/2010/main" val="4234824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25</a:t>
            </a:fld>
            <a:endParaRPr lang="en-US"/>
          </a:p>
        </p:txBody>
      </p:sp>
    </p:spTree>
    <p:extLst>
      <p:ext uri="{BB962C8B-B14F-4D97-AF65-F5344CB8AC3E}">
        <p14:creationId xmlns:p14="http://schemas.microsoft.com/office/powerpoint/2010/main" val="787510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26</a:t>
            </a:fld>
            <a:endParaRPr lang="en-US"/>
          </a:p>
        </p:txBody>
      </p:sp>
    </p:spTree>
    <p:extLst>
      <p:ext uri="{BB962C8B-B14F-4D97-AF65-F5344CB8AC3E}">
        <p14:creationId xmlns:p14="http://schemas.microsoft.com/office/powerpoint/2010/main" val="1875385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28</a:t>
            </a:fld>
            <a:endParaRPr lang="en-US"/>
          </a:p>
        </p:txBody>
      </p:sp>
    </p:spTree>
    <p:extLst>
      <p:ext uri="{BB962C8B-B14F-4D97-AF65-F5344CB8AC3E}">
        <p14:creationId xmlns:p14="http://schemas.microsoft.com/office/powerpoint/2010/main" val="218053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31</a:t>
            </a:fld>
            <a:endParaRPr lang="en-US"/>
          </a:p>
        </p:txBody>
      </p:sp>
    </p:spTree>
    <p:extLst>
      <p:ext uri="{BB962C8B-B14F-4D97-AF65-F5344CB8AC3E}">
        <p14:creationId xmlns:p14="http://schemas.microsoft.com/office/powerpoint/2010/main" val="1694080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33</a:t>
            </a:fld>
            <a:endParaRPr lang="en-US"/>
          </a:p>
        </p:txBody>
      </p:sp>
    </p:spTree>
    <p:extLst>
      <p:ext uri="{BB962C8B-B14F-4D97-AF65-F5344CB8AC3E}">
        <p14:creationId xmlns:p14="http://schemas.microsoft.com/office/powerpoint/2010/main" val="846654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34</a:t>
            </a:fld>
            <a:endParaRPr lang="en-US"/>
          </a:p>
        </p:txBody>
      </p:sp>
    </p:spTree>
    <p:extLst>
      <p:ext uri="{BB962C8B-B14F-4D97-AF65-F5344CB8AC3E}">
        <p14:creationId xmlns:p14="http://schemas.microsoft.com/office/powerpoint/2010/main" val="3361922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41</a:t>
            </a:fld>
            <a:endParaRPr lang="en-US"/>
          </a:p>
        </p:txBody>
      </p:sp>
    </p:spTree>
    <p:extLst>
      <p:ext uri="{BB962C8B-B14F-4D97-AF65-F5344CB8AC3E}">
        <p14:creationId xmlns:p14="http://schemas.microsoft.com/office/powerpoint/2010/main" val="203473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51</a:t>
            </a:fld>
            <a:endParaRPr lang="en-US"/>
          </a:p>
        </p:txBody>
      </p:sp>
    </p:spTree>
    <p:extLst>
      <p:ext uri="{BB962C8B-B14F-4D97-AF65-F5344CB8AC3E}">
        <p14:creationId xmlns:p14="http://schemas.microsoft.com/office/powerpoint/2010/main" val="134888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pPr>
              <a:defRPr/>
            </a:pPr>
            <a:r>
              <a:rPr lang="en-US" sz="1400" b="1" dirty="0" smtClean="0"/>
              <a:t>Picture with three text columns</a:t>
            </a:r>
          </a:p>
          <a:p>
            <a:pPr>
              <a:defRPr/>
            </a:pPr>
            <a:r>
              <a:rPr lang="en-US" sz="1400" dirty="0" smtClean="0"/>
              <a:t>(Intermediate)</a:t>
            </a:r>
          </a:p>
          <a:p>
            <a:pPr>
              <a:defRPr/>
            </a:pPr>
            <a:endParaRPr lang="en-US" dirty="0" smtClean="0"/>
          </a:p>
          <a:p>
            <a:pPr>
              <a:defRPr/>
            </a:pPr>
            <a:endParaRPr lang="en-US" dirty="0" smtClean="0"/>
          </a:p>
          <a:p>
            <a:pPr>
              <a:defRPr/>
            </a:pPr>
            <a:r>
              <a:rPr lang="en-US" dirty="0" smtClean="0"/>
              <a:t>To reproduce the picture effects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indent="-228600">
              <a:buFont typeface="+mj-lt"/>
              <a:buAutoNum type="arabicPeriod"/>
              <a:defRPr/>
            </a:pPr>
            <a:r>
              <a:rPr lang="en-US" dirty="0" smtClean="0"/>
              <a:t>On the </a:t>
            </a:r>
            <a:r>
              <a:rPr lang="en-US" b="1" dirty="0" smtClean="0"/>
              <a:t>Insert</a:t>
            </a:r>
            <a:r>
              <a:rPr lang="en-US" dirty="0" smtClean="0"/>
              <a:t> tab, in the </a:t>
            </a:r>
            <a:r>
              <a:rPr lang="en-US" b="1" dirty="0" smtClean="0"/>
              <a:t>Illustrations</a:t>
            </a:r>
            <a:r>
              <a:rPr lang="en-US" dirty="0" smtClean="0"/>
              <a:t> group, click </a:t>
            </a:r>
            <a:r>
              <a:rPr lang="en-US" b="1" dirty="0" smtClean="0"/>
              <a:t>Picture</a:t>
            </a:r>
            <a:r>
              <a:rPr lang="en-US" dirty="0" smtClean="0"/>
              <a:t>. </a:t>
            </a:r>
          </a:p>
          <a:p>
            <a:pPr marL="228600" indent="-228600">
              <a:buFont typeface="+mj-lt"/>
              <a:buAutoNum type="arabicPeriod"/>
              <a:defRPr/>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28600" indent="-228600">
              <a:buFont typeface="+mj-lt"/>
              <a:buAutoNum type="arabicPeriod"/>
              <a:defRPr/>
            </a:pPr>
            <a:r>
              <a:rPr lang="en-US" dirty="0" smtClean="0"/>
              <a:t>Select the picture. Under </a:t>
            </a:r>
            <a:r>
              <a:rPr lang="en-US" b="1" dirty="0" smtClean="0"/>
              <a:t>Picture Tools</a:t>
            </a:r>
            <a:r>
              <a:rPr lang="en-US" dirty="0" smtClean="0"/>
              <a:t>, on the </a:t>
            </a:r>
            <a:r>
              <a:rPr lang="en-US" b="1" dirty="0" smtClean="0"/>
              <a:t>Format</a:t>
            </a:r>
            <a:r>
              <a:rPr lang="en-US" dirty="0" smtClean="0"/>
              <a:t> tab, in the bottom right corner of the </a:t>
            </a:r>
            <a:r>
              <a:rPr lang="en-US" b="1" dirty="0" smtClean="0"/>
              <a:t>Size</a:t>
            </a:r>
            <a:r>
              <a:rPr lang="en-US" dirty="0" smtClean="0"/>
              <a:t> group, click the </a:t>
            </a:r>
            <a:r>
              <a:rPr lang="en-US" b="1" dirty="0" smtClean="0"/>
              <a:t>Size and Position </a:t>
            </a:r>
            <a:r>
              <a:rPr lang="en-US" dirty="0" smtClean="0"/>
              <a:t>dialog box launcher.</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Size and Position </a:t>
            </a:r>
            <a:r>
              <a:rPr lang="en-US" dirty="0" smtClean="0"/>
              <a:t> dialog box, on the </a:t>
            </a:r>
            <a:r>
              <a:rPr lang="en-US" b="1" dirty="0" smtClean="0"/>
              <a:t>Size</a:t>
            </a:r>
            <a:r>
              <a:rPr lang="en-US" dirty="0" smtClean="0"/>
              <a:t> tab, resize or crop the picture as needed so that under </a:t>
            </a:r>
            <a:r>
              <a:rPr lang="en-US" b="1" dirty="0" smtClean="0"/>
              <a:t>Size and rotate</a:t>
            </a:r>
            <a:r>
              <a:rPr lang="en-US" dirty="0" smtClean="0"/>
              <a:t>, the </a:t>
            </a:r>
            <a:r>
              <a:rPr lang="en-US" b="1" dirty="0" smtClean="0"/>
              <a:t>Height</a:t>
            </a:r>
            <a:r>
              <a:rPr lang="en-US" dirty="0" smtClean="0"/>
              <a:t> box is set to </a:t>
            </a:r>
            <a:r>
              <a:rPr lang="en-US" b="1" dirty="0" smtClean="0"/>
              <a:t>1.48”</a:t>
            </a:r>
            <a:r>
              <a:rPr lang="en-US" dirty="0" smtClean="0"/>
              <a:t> and the </a:t>
            </a:r>
            <a:r>
              <a:rPr lang="en-US" b="1" dirty="0" smtClean="0"/>
              <a:t>Width</a:t>
            </a:r>
            <a:r>
              <a:rPr lang="en-US" dirty="0" smtClean="0"/>
              <a:t> box is set to </a:t>
            </a:r>
            <a:r>
              <a:rPr lang="en-US" b="1" dirty="0" smtClean="0"/>
              <a:t>9.17”</a:t>
            </a:r>
            <a:r>
              <a:rPr lang="en-US" dirty="0" smtClean="0"/>
              <a:t>. Resize the picture under </a:t>
            </a:r>
            <a:r>
              <a:rPr lang="en-US" b="1" dirty="0" smtClean="0"/>
              <a:t>Size and rotate </a:t>
            </a:r>
            <a:r>
              <a:rPr lang="en-US" dirty="0" smtClean="0"/>
              <a:t>by entering values into the </a:t>
            </a:r>
            <a:r>
              <a:rPr lang="en-US" b="1" dirty="0" smtClean="0"/>
              <a:t>Height</a:t>
            </a:r>
            <a:r>
              <a:rPr lang="en-US" dirty="0" smtClean="0"/>
              <a:t> and </a:t>
            </a:r>
            <a:r>
              <a:rPr lang="en-US" b="1" dirty="0" smtClean="0"/>
              <a:t>Width</a:t>
            </a:r>
            <a:r>
              <a:rPr lang="en-US" dirty="0" smtClean="0"/>
              <a:t> boxes. Crop the picture under </a:t>
            </a:r>
            <a:r>
              <a:rPr lang="en-US" b="1" dirty="0" smtClean="0"/>
              <a:t>Crop from </a:t>
            </a:r>
            <a:r>
              <a:rPr lang="en-US" dirty="0" smtClean="0"/>
              <a:t>by entering values into the </a:t>
            </a:r>
            <a:r>
              <a:rPr lang="en-US" b="1" dirty="0" smtClean="0"/>
              <a:t>Left</a:t>
            </a:r>
            <a:r>
              <a:rPr lang="en-US" dirty="0" smtClean="0"/>
              <a:t>, </a:t>
            </a:r>
            <a:r>
              <a:rPr lang="en-US" b="1" dirty="0" smtClean="0"/>
              <a:t>Right</a:t>
            </a:r>
            <a:r>
              <a:rPr lang="en-US" dirty="0" smtClean="0"/>
              <a:t>, </a:t>
            </a:r>
            <a:r>
              <a:rPr lang="en-US" b="1" dirty="0" smtClean="0"/>
              <a:t>Top</a:t>
            </a:r>
            <a:r>
              <a:rPr lang="en-US" dirty="0" smtClean="0"/>
              <a:t>, and </a:t>
            </a:r>
            <a:r>
              <a:rPr lang="en-US" b="1" dirty="0" smtClean="0"/>
              <a:t>Bottom</a:t>
            </a:r>
            <a:r>
              <a:rPr lang="en-US" dirty="0" smtClean="0"/>
              <a:t> boxes. </a:t>
            </a:r>
          </a:p>
          <a:p>
            <a:pPr marL="228600" indent="-228600">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right pane, and then do the following:</a:t>
            </a:r>
          </a:p>
          <a:p>
            <a:pPr marL="685800" lvl="1" indent="-228600">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 </a:t>
            </a:r>
          </a:p>
          <a:p>
            <a:pPr marL="685800" lvl="1" indent="-228600">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 </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 </a:t>
            </a:r>
            <a:r>
              <a:rPr lang="en-US" dirty="0" smtClean="0"/>
              <a:t>in the left pane, and then in the right pane, in the </a:t>
            </a:r>
            <a:r>
              <a:rPr lang="en-US" b="1" dirty="0" smtClean="0"/>
              <a:t>Width box</a:t>
            </a:r>
            <a:r>
              <a:rPr lang="en-US" dirty="0" smtClean="0"/>
              <a:t>, enter </a:t>
            </a:r>
            <a:r>
              <a:rPr lang="en-US" b="1" dirty="0" smtClean="0"/>
              <a:t>1 pt</a:t>
            </a:r>
            <a:r>
              <a:rPr lang="en-US" dirty="0" smtClean="0"/>
              <a: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a:t>
            </a:r>
            <a:r>
              <a:rPr lang="en-US" b="1" dirty="0" smtClean="0"/>
              <a:t> </a:t>
            </a:r>
            <a:r>
              <a:rPr lang="en-US" dirty="0" smtClean="0"/>
              <a:t>and then do the following:</a:t>
            </a:r>
          </a:p>
          <a:p>
            <a:pPr marL="685800" lvl="1" indent="-228600">
              <a:buFont typeface="+mj-lt"/>
              <a:buAutoNum type="arabicPeriod"/>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mj-lt"/>
              <a:buAutoNum type="arabicPeriod"/>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Center</a:t>
            </a:r>
            <a:r>
              <a:rPr lang="en-US" dirty="0" smtClean="0"/>
              <a:t>.</a:t>
            </a:r>
          </a:p>
          <a:p>
            <a:pPr>
              <a:defRPr/>
            </a:pPr>
            <a:endParaRPr lang="en-US" dirty="0" smtClean="0"/>
          </a:p>
          <a:p>
            <a:pPr>
              <a:defRPr/>
            </a:pPr>
            <a:endParaRPr lang="en-US" dirty="0" smtClean="0"/>
          </a:p>
          <a:p>
            <a:pPr>
              <a:defRPr/>
            </a:pPr>
            <a:r>
              <a:rPr lang="en-US" dirty="0" smtClean="0"/>
              <a:t>To reproduce the first column heading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 </a:t>
            </a:r>
            <a:r>
              <a:rPr lang="en-US" dirty="0" smtClean="0"/>
              <a:t>(first option from the left). On the slide, drag to draw a rectangle.</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Height</a:t>
            </a:r>
            <a:r>
              <a:rPr lang="en-US" dirty="0" smtClean="0"/>
              <a:t> box, enter </a:t>
            </a:r>
            <a:r>
              <a:rPr lang="en-US" b="1" dirty="0" smtClean="0"/>
              <a:t>1”</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Shape Width</a:t>
            </a:r>
            <a:r>
              <a:rPr lang="en-US" dirty="0" smtClean="0"/>
              <a:t> box, enter </a:t>
            </a:r>
            <a:r>
              <a:rPr lang="en-US" b="1" dirty="0" smtClean="0"/>
              <a:t>2.92”</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 </a:t>
            </a:r>
            <a:r>
              <a:rPr lang="en-US" dirty="0" smtClean="0"/>
              <a:t>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32%</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Up </a:t>
            </a:r>
            <a:r>
              <a:rPr lang="en-US" dirty="0" smtClean="0"/>
              <a:t>(second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Darker 25% </a:t>
            </a:r>
            <a:r>
              <a:rPr lang="en-US" dirty="0" smtClean="0"/>
              <a:t>(fourth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right pane, in the </a:t>
            </a:r>
            <a:r>
              <a:rPr lang="en-US" b="1" dirty="0" smtClean="0"/>
              <a:t>Width </a:t>
            </a:r>
            <a:r>
              <a:rPr lang="en-US" dirty="0" smtClean="0"/>
              <a:t>box, enter </a:t>
            </a:r>
            <a:r>
              <a:rPr lang="en-US" b="1" dirty="0" smtClean="0"/>
              <a:t>1 pt</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 Effects</a:t>
            </a:r>
            <a:r>
              <a:rPr lang="en-US" dirty="0" smtClean="0"/>
              <a:t>, point to </a:t>
            </a:r>
            <a:r>
              <a:rPr lang="en-US" b="1" dirty="0" smtClean="0"/>
              <a:t>Glow</a:t>
            </a:r>
            <a:r>
              <a:rPr lang="en-US" dirty="0" smtClean="0"/>
              <a:t>, and then do the following:</a:t>
            </a:r>
          </a:p>
          <a:p>
            <a:pPr marL="685800" lvl="1" indent="-228600">
              <a:buFont typeface="Arial" pitchFamily="34" charset="0"/>
              <a:buChar char="•"/>
              <a:defRPr/>
            </a:pPr>
            <a:r>
              <a:rPr lang="en-US" dirty="0" smtClean="0"/>
              <a:t>Under </a:t>
            </a:r>
            <a:r>
              <a:rPr lang="en-US" b="1" dirty="0" smtClean="0"/>
              <a:t>Glow Variations</a:t>
            </a:r>
            <a:r>
              <a:rPr lang="en-US" dirty="0" smtClean="0"/>
              <a:t>,</a:t>
            </a:r>
            <a:r>
              <a:rPr lang="en-US" b="1" dirty="0" smtClean="0"/>
              <a:t> </a:t>
            </a:r>
            <a:r>
              <a:rPr lang="en-US" dirty="0" smtClean="0"/>
              <a:t>select any option in the first row (5 pt glow options).</a:t>
            </a:r>
          </a:p>
          <a:p>
            <a:pPr marL="685800" lvl="1" indent="-228600">
              <a:buFont typeface="Arial" pitchFamily="34" charset="0"/>
              <a:buChar char="•"/>
              <a:defRPr/>
            </a:pPr>
            <a:r>
              <a:rPr lang="en-US" dirty="0" smtClean="0"/>
              <a:t>Point to </a:t>
            </a:r>
            <a:r>
              <a:rPr lang="en-US" b="1" dirty="0" smtClean="0"/>
              <a:t>More Glow Colors</a:t>
            </a:r>
            <a:r>
              <a:rPr lang="en-US" dirty="0" smtClean="0"/>
              <a:t>, and then under </a:t>
            </a:r>
            <a:r>
              <a:rPr lang="en-US" b="1" dirty="0" smtClean="0"/>
              <a:t>Theme Colors </a:t>
            </a:r>
            <a:r>
              <a:rPr lang="en-US" dirty="0" smtClean="0"/>
              <a:t>click </a:t>
            </a:r>
            <a:r>
              <a:rPr lang="en-US" b="1" dirty="0" smtClean="0"/>
              <a:t>White, Background 1, Darker 25%</a:t>
            </a:r>
            <a:r>
              <a:rPr lang="en-US" dirty="0" smtClean="0"/>
              <a:t> (fourth row, 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rectangle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select </a:t>
            </a:r>
            <a:r>
              <a:rPr lang="en-US" b="1" dirty="0" smtClean="0"/>
              <a:t>24</a:t>
            </a:r>
            <a:r>
              <a:rPr lang="en-US" dirty="0" smtClean="0"/>
              <a:t> from the </a:t>
            </a:r>
            <a:r>
              <a:rPr lang="en-US" b="1" dirty="0" smtClean="0"/>
              <a:t>Font Size </a:t>
            </a:r>
            <a:r>
              <a:rPr lang="en-US" dirty="0" smtClean="0"/>
              <a:t>list.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Align Text Left</a:t>
            </a:r>
            <a:r>
              <a:rPr lang="en-US" dirty="0" smtClean="0"/>
              <a:t> to align the text left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75% </a:t>
            </a:r>
            <a:r>
              <a:rPr lang="en-US" dirty="0" smtClean="0"/>
              <a:t>(fifth row, third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Internal margin</a:t>
            </a:r>
            <a:r>
              <a:rPr lang="en-US" dirty="0" smtClean="0"/>
              <a:t>, enter </a:t>
            </a:r>
            <a:r>
              <a:rPr lang="en-US" b="1" dirty="0" smtClean="0"/>
              <a:t>1”</a:t>
            </a:r>
            <a:r>
              <a:rPr lang="en-US" dirty="0" smtClean="0"/>
              <a:t> in the </a:t>
            </a:r>
            <a:r>
              <a:rPr lang="en-US" b="1" dirty="0" smtClean="0"/>
              <a:t>Left</a:t>
            </a:r>
            <a:r>
              <a:rPr lang="en-US" dirty="0" smtClean="0"/>
              <a:t> box to increase the left margin in the rectangle to accommodate the embossed number.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Lines</a:t>
            </a:r>
            <a:r>
              <a:rPr lang="en-US" dirty="0" smtClean="0"/>
              <a:t>, click </a:t>
            </a:r>
            <a:r>
              <a:rPr lang="en-US" b="1" dirty="0" smtClean="0"/>
              <a:t>Line </a:t>
            </a:r>
            <a:r>
              <a:rPr lang="en-US" dirty="0" smtClean="0"/>
              <a:t>(first option from the left).</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then on the slide, drag to draw a straight, vertical line. </a:t>
            </a:r>
          </a:p>
          <a:p>
            <a:pPr marL="228600" indent="-228600" eaLnBrk="1" fontAlgn="auto" hangingPunct="1">
              <a:lnSpc>
                <a:spcPct val="90000"/>
              </a:lnSpc>
              <a:spcBef>
                <a:spcPts val="0"/>
              </a:spcBef>
              <a:spcAft>
                <a:spcPts val="60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 </a:t>
            </a:r>
            <a:r>
              <a:rPr lang="en-US" dirty="0" smtClean="0"/>
              <a:t>group, in the </a:t>
            </a:r>
            <a:r>
              <a:rPr lang="en-US" b="1" dirty="0" smtClean="0"/>
              <a:t>Width</a:t>
            </a:r>
            <a:r>
              <a:rPr lang="en-US" dirty="0" smtClean="0"/>
              <a:t> box, enter </a:t>
            </a:r>
            <a:r>
              <a:rPr lang="en-US" b="1" dirty="0" smtClean="0"/>
              <a:t>0.75”</a:t>
            </a:r>
            <a:r>
              <a:rPr lang="en-US" dirty="0" smtClean="0"/>
              <a:t>.</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Line Style </a:t>
            </a:r>
            <a:r>
              <a:rPr lang="en-US" dirty="0" smtClean="0"/>
              <a:t>in the left pane, and then do the following in the right pane:</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Width</a:t>
            </a:r>
            <a:r>
              <a:rPr lang="en-US" dirty="0" smtClean="0"/>
              <a:t> box, enter </a:t>
            </a:r>
            <a:r>
              <a:rPr lang="en-US" b="1" dirty="0" smtClean="0"/>
              <a:t>2.25 pt</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Dash type</a:t>
            </a:r>
            <a:r>
              <a:rPr lang="en-US" dirty="0" smtClean="0"/>
              <a:t>, and then click </a:t>
            </a:r>
            <a:r>
              <a:rPr lang="en-US" b="1" dirty="0" smtClean="0"/>
              <a:t>Round Dot </a:t>
            </a:r>
            <a:r>
              <a:rPr lang="en-US" dirty="0" smtClean="0"/>
              <a:t>(second option from the top). </a:t>
            </a:r>
          </a:p>
          <a:p>
            <a:pPr marL="228600" indent="-228600" eaLnBrk="1" fontAlgn="auto" hangingPunct="1">
              <a:lnSpc>
                <a:spcPct val="90000"/>
              </a:lnSpc>
              <a:spcBef>
                <a:spcPts val="0"/>
              </a:spcBef>
              <a:spcAft>
                <a:spcPts val="600"/>
              </a:spcAft>
              <a:buFont typeface="+mj-lt"/>
              <a:buAutoNum type="arabicPeriod"/>
              <a:defRPr/>
            </a:pPr>
            <a:r>
              <a:rPr lang="en-US" dirty="0" smtClean="0"/>
              <a:t>Also in the </a:t>
            </a:r>
            <a:r>
              <a:rPr lang="en-US" b="1" dirty="0" smtClean="0"/>
              <a:t>Format Shapes </a:t>
            </a:r>
            <a:r>
              <a:rPr lang="en-US" dirty="0" smtClean="0"/>
              <a:t>dialog box, click </a:t>
            </a:r>
            <a:r>
              <a:rPr lang="en-US" b="1" dirty="0" smtClean="0"/>
              <a:t>Line Color </a:t>
            </a:r>
            <a:r>
              <a:rPr lang="en-US" dirty="0" smtClean="0"/>
              <a:t>in the left pane. In the right pane, click the button next to Color, and then under Theme Colors click </a:t>
            </a:r>
            <a:r>
              <a:rPr lang="en-US" b="1" dirty="0" smtClean="0"/>
              <a:t>White, Background 1</a:t>
            </a:r>
            <a:r>
              <a:rPr lang="en-US" dirty="0" smtClean="0"/>
              <a:t> (first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drag the line onto the rectangle, just left of the text box.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Insert</a:t>
            </a:r>
            <a:r>
              <a:rPr lang="en-US" dirty="0" smtClean="0"/>
              <a:t> tab, in the </a:t>
            </a:r>
            <a:r>
              <a:rPr lang="en-US" b="1" dirty="0" smtClean="0"/>
              <a:t>Text</a:t>
            </a:r>
            <a:r>
              <a:rPr lang="en-US" dirty="0" smtClean="0"/>
              <a:t> box, click </a:t>
            </a:r>
            <a:r>
              <a:rPr lang="en-US" b="1" dirty="0" smtClean="0"/>
              <a:t>Text Box </a:t>
            </a:r>
            <a:r>
              <a:rPr lang="en-US" dirty="0" smtClean="0"/>
              <a:t>and then on the slide, drag to draw another text box. </a:t>
            </a:r>
          </a:p>
          <a:p>
            <a:pPr marL="228600" indent="-228600" eaLnBrk="1" fontAlgn="auto" hangingPunct="1">
              <a:spcBef>
                <a:spcPts val="0"/>
              </a:spcBef>
              <a:spcAft>
                <a:spcPts val="0"/>
              </a:spcAft>
              <a:buFont typeface="+mj-lt"/>
              <a:buAutoNum type="arabicPeriod"/>
              <a:defRPr/>
            </a:pPr>
            <a:r>
              <a:rPr lang="en-US" dirty="0" smtClean="0"/>
              <a:t>Enter </a:t>
            </a:r>
            <a:r>
              <a:rPr lang="en-US" b="1" dirty="0" smtClean="0"/>
              <a:t>1</a:t>
            </a:r>
            <a:r>
              <a:rPr lang="en-US" dirty="0" smtClean="0"/>
              <a: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Calisto MT </a:t>
            </a:r>
            <a:r>
              <a:rPr lang="en-US" dirty="0" smtClean="0"/>
              <a:t>from the </a:t>
            </a:r>
            <a:r>
              <a:rPr lang="en-US" b="1" dirty="0" smtClean="0"/>
              <a:t>Font</a:t>
            </a:r>
            <a:r>
              <a:rPr lang="en-US" dirty="0" smtClean="0"/>
              <a:t> list and then enter </a:t>
            </a:r>
            <a:r>
              <a:rPr lang="en-US" b="1" dirty="0" smtClean="0"/>
              <a:t>50</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text box.</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Tan, Background 2, Darker 25% </a:t>
            </a:r>
            <a:r>
              <a:rPr lang="en-US" dirty="0" smtClean="0"/>
              <a:t>(third row, third option from the left). </a:t>
            </a:r>
          </a:p>
          <a:p>
            <a:pPr marL="228600" indent="-228600" eaLnBrk="1" fontAlgn="auto" hangingPunct="1">
              <a:spcBef>
                <a:spcPts val="0"/>
              </a:spcBef>
              <a:spcAft>
                <a:spcPts val="0"/>
              </a:spcAft>
              <a:buFont typeface="+mj-lt"/>
              <a:buAutoNum type="arabicPeriod"/>
              <a:defRPr/>
            </a:pPr>
            <a:r>
              <a:rPr lang="en-US" dirty="0" smtClean="0"/>
              <a:t>Drag the text box onto the rectangle, left of the dotted vertical line.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Align Middle</a:t>
            </a:r>
            <a:r>
              <a:rPr lang="en-US" dirty="0" smtClean="0"/>
              <a:t>. </a:t>
            </a:r>
          </a:p>
          <a:p>
            <a:pPr>
              <a:defRPr/>
            </a:pPr>
            <a:endParaRPr lang="en-US" dirty="0" smtClean="0"/>
          </a:p>
          <a:p>
            <a:pPr>
              <a:defRPr/>
            </a:pPr>
            <a:endParaRPr lang="en-US" dirty="0" smtClean="0"/>
          </a:p>
          <a:p>
            <a:pPr marL="228600" lvl="1" indent="-228600">
              <a:spcAft>
                <a:spcPts val="200"/>
              </a:spcAft>
              <a:buFont typeface="+mj-lt"/>
              <a:buNone/>
              <a:defRPr/>
            </a:pPr>
            <a:r>
              <a:rPr lang="en-US" dirty="0" smtClean="0"/>
              <a:t>To reproduce the other column headings on this slide, do the following:</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Editing</a:t>
            </a:r>
            <a:r>
              <a:rPr lang="en-US" dirty="0" smtClean="0"/>
              <a:t> group, click </a:t>
            </a:r>
            <a:r>
              <a:rPr lang="en-US" b="1" dirty="0" smtClean="0"/>
              <a:t>Select</a:t>
            </a:r>
            <a:r>
              <a:rPr lang="en-US" dirty="0" smtClean="0"/>
              <a:t>, and then click </a:t>
            </a:r>
            <a:r>
              <a:rPr lang="en-US" b="1" dirty="0" smtClean="0"/>
              <a:t>Selection Pane</a:t>
            </a:r>
            <a:r>
              <a:rPr lang="en-US" dirty="0" smtClean="0"/>
              <a:t>. </a:t>
            </a:r>
          </a:p>
          <a:p>
            <a:pPr marL="228600" indent="-228600" eaLnBrk="1" fontAlgn="auto" hangingPunct="1">
              <a:spcBef>
                <a:spcPts val="0"/>
              </a:spcBef>
              <a:spcAft>
                <a:spcPts val="0"/>
              </a:spcAft>
              <a:buFont typeface="+mj-lt"/>
              <a:buAutoNum type="arabicPeriod"/>
              <a:defRPr/>
            </a:pPr>
            <a:r>
              <a:rPr lang="en-US" dirty="0" smtClean="0"/>
              <a:t>In the </a:t>
            </a:r>
            <a:r>
              <a:rPr lang="en-US" b="1" dirty="0" smtClean="0"/>
              <a:t>Selection</a:t>
            </a:r>
            <a:r>
              <a:rPr lang="en-US" dirty="0" smtClean="0"/>
              <a:t> </a:t>
            </a:r>
            <a:r>
              <a:rPr lang="en-US" b="1" dirty="0" smtClean="0"/>
              <a:t>and Visibility </a:t>
            </a:r>
            <a:r>
              <a:rPr lang="en-US" dirty="0" smtClean="0"/>
              <a:t>pane, press and hold CTRL to select the text box, line, and rectangle.</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and then under </a:t>
            </a:r>
            <a:r>
              <a:rPr lang="en-US" b="1" dirty="0" smtClean="0"/>
              <a:t>Group Objects </a:t>
            </a:r>
            <a:r>
              <a:rPr lang="en-US" dirty="0" smtClean="0"/>
              <a:t>click </a:t>
            </a:r>
            <a:r>
              <a:rPr lang="en-US" b="1" dirty="0" smtClean="0"/>
              <a:t>Group</a:t>
            </a:r>
            <a:r>
              <a:rPr lang="en-US" dirty="0" smtClean="0"/>
              <a:t>. </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Clipboard </a:t>
            </a:r>
            <a:r>
              <a:rPr lang="en-US" dirty="0" smtClean="0"/>
              <a:t>group, click the arrow under </a:t>
            </a:r>
            <a:r>
              <a:rPr lang="en-US" b="1" dirty="0" smtClean="0"/>
              <a:t>Paste, </a:t>
            </a:r>
            <a:r>
              <a:rPr lang="en-US" dirty="0" smtClean="0"/>
              <a:t>and then click </a:t>
            </a:r>
            <a:r>
              <a:rPr lang="en-US" b="1" dirty="0" smtClean="0"/>
              <a:t>Duplicate</a:t>
            </a:r>
            <a:r>
              <a:rPr lang="en-US" dirty="0" smtClean="0"/>
              <a:t>. Repeat the process until you have a total of three groups of shapes.</a:t>
            </a:r>
          </a:p>
          <a:p>
            <a:pPr marL="228600" indent="-228600" eaLnBrk="1" fontAlgn="auto" hangingPunct="1">
              <a:spcBef>
                <a:spcPts val="0"/>
              </a:spcBef>
              <a:spcAft>
                <a:spcPts val="0"/>
              </a:spcAft>
              <a:buFont typeface="+mj-lt"/>
              <a:buAutoNum type="arabicPeriod"/>
              <a:defRPr/>
            </a:pPr>
            <a:r>
              <a:rPr lang="en-US" dirty="0" smtClean="0"/>
              <a:t>Select each group in the </a:t>
            </a:r>
            <a:r>
              <a:rPr lang="en-US" b="1" dirty="0" smtClean="0"/>
              <a:t>Selection and Visibility</a:t>
            </a:r>
            <a:r>
              <a:rPr lang="en-US" dirty="0" smtClean="0"/>
              <a:t> pane and drag it on the slide to form a row under the picture. </a:t>
            </a:r>
          </a:p>
          <a:p>
            <a:pPr marL="228600" indent="-228600" eaLnBrk="1" fontAlgn="auto" hangingPunct="1">
              <a:spcBef>
                <a:spcPts val="0"/>
              </a:spcBef>
              <a:spcAft>
                <a:spcPts val="0"/>
              </a:spcAft>
              <a:buFont typeface="+mj-lt"/>
              <a:buAutoNum type="arabicPeriod"/>
              <a:defRPr/>
            </a:pPr>
            <a:r>
              <a:rPr lang="en-US" dirty="0" smtClean="0"/>
              <a:t>Also in the </a:t>
            </a:r>
            <a:r>
              <a:rPr lang="en-US" b="1" dirty="0" smtClean="0"/>
              <a:t>Selection and Visibility</a:t>
            </a:r>
            <a:r>
              <a:rPr lang="en-US" dirty="0" smtClean="0"/>
              <a:t> pane, press and hold CTRL and select all three groups.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a:t>
            </a:r>
            <a:r>
              <a:rPr lang="en-US" b="1" dirty="0" smtClean="0"/>
              <a:t> </a:t>
            </a:r>
            <a:r>
              <a:rPr lang="en-US" dirty="0" smtClean="0"/>
              <a:t>and then do the following:</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Align Middle</a:t>
            </a:r>
            <a:r>
              <a:rPr lang="en-US" dirty="0" smtClean="0"/>
              <a:t>. </a:t>
            </a:r>
          </a:p>
          <a:p>
            <a:pPr marL="685800" lvl="1" indent="-228600" eaLnBrk="1" fontAlgn="auto" hangingPunct="1">
              <a:spcBef>
                <a:spcPts val="0"/>
              </a:spcBef>
              <a:spcAft>
                <a:spcPts val="0"/>
              </a:spcAft>
              <a:buFont typeface="+mj-lt"/>
              <a:buAutoNum type="arabicPeriod"/>
              <a:defRPr/>
            </a:pPr>
            <a:r>
              <a:rPr lang="en-US" dirty="0" smtClean="0"/>
              <a:t>Click </a:t>
            </a:r>
            <a:r>
              <a:rPr lang="en-US" b="1" dirty="0" smtClean="0"/>
              <a:t>Distribute Horizontally</a:t>
            </a:r>
            <a:r>
              <a:rPr lang="en-US" dirty="0" smtClean="0"/>
              <a:t>. </a:t>
            </a:r>
          </a:p>
          <a:p>
            <a:pPr marL="228600" lvl="1" indent="-228600" eaLnBrk="1" fontAlgn="auto" hangingPunct="1">
              <a:spcBef>
                <a:spcPts val="0"/>
              </a:spcBef>
              <a:spcAft>
                <a:spcPts val="0"/>
              </a:spcAft>
              <a:buFont typeface="+mj-lt"/>
              <a:buAutoNum type="arabicPeriod" startAt="7"/>
              <a:defRPr/>
            </a:pPr>
            <a:r>
              <a:rPr lang="en-US" dirty="0" smtClean="0"/>
              <a:t>To change the numbers in the duplicate text boxes (second and third from the left), click in each text box and edit the text. </a:t>
            </a:r>
          </a:p>
          <a:p>
            <a:pPr marL="228600" indent="-228600">
              <a:buFont typeface="+mj-lt"/>
              <a:buAutoNum type="arabicPeriod"/>
              <a:defRPr/>
            </a:pPr>
            <a:endParaRPr lang="en-US" dirty="0" smtClean="0"/>
          </a:p>
          <a:p>
            <a:pPr marL="228600" indent="-228600">
              <a:buFont typeface="+mj-lt"/>
              <a:buAutoNum type="arabicPeriod"/>
              <a:defRPr/>
            </a:pPr>
            <a:endParaRPr lang="en-US" dirty="0" smtClean="0"/>
          </a:p>
          <a:p>
            <a:pPr>
              <a:defRPr/>
            </a:pPr>
            <a:r>
              <a:rPr lang="en-US" dirty="0" smtClean="0"/>
              <a:t>To reproduce the first column (the “subtext” portion) on this slide, do the following:</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Rectangles</a:t>
            </a:r>
            <a:r>
              <a:rPr lang="en-US" dirty="0" smtClean="0"/>
              <a:t> click </a:t>
            </a:r>
            <a:r>
              <a:rPr lang="en-US" b="1" dirty="0" smtClean="0"/>
              <a:t>Rectangle</a:t>
            </a:r>
            <a:r>
              <a:rPr lang="en-US" dirty="0" smtClean="0"/>
              <a:t> (first option from the left). </a:t>
            </a:r>
          </a:p>
          <a:p>
            <a:pPr marL="228600" indent="-228600">
              <a:buFont typeface="+mj-lt"/>
              <a:buAutoNum type="arabicPeriod"/>
              <a:defRPr/>
            </a:pPr>
            <a:r>
              <a:rPr lang="en-US" dirty="0" smtClean="0"/>
              <a:t>On the slide, drag to draw the rectangle so that the top edge is just below the first column heading and the bottom edge is at the bottom of the slide. </a:t>
            </a:r>
          </a:p>
          <a:p>
            <a:pPr marL="228600" indent="-228600">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in the </a:t>
            </a:r>
            <a:r>
              <a:rPr lang="en-US" b="1" dirty="0" smtClean="0"/>
              <a:t>Shape Width </a:t>
            </a:r>
            <a:r>
              <a:rPr lang="en-US" dirty="0" smtClean="0"/>
              <a:t>box, enter </a:t>
            </a:r>
            <a:r>
              <a:rPr lang="en-US" b="1" dirty="0" smtClean="0"/>
              <a:t>2.92”</a:t>
            </a:r>
            <a:r>
              <a:rPr lang="en-US" dirty="0" smtClean="0"/>
              <a:t> so that the subtext column is the same width as the column heading above it. </a:t>
            </a:r>
          </a:p>
          <a:p>
            <a:pPr marL="228600" indent="-228600">
              <a:buFont typeface="+mj-lt"/>
              <a:buAutoNum type="arabicPeriod"/>
              <a:defRPr/>
            </a:pPr>
            <a:r>
              <a:rPr lang="en-US" dirty="0" smtClean="0"/>
              <a:t>On the </a:t>
            </a:r>
            <a:r>
              <a:rPr lang="en-US" b="1" dirty="0" smtClean="0"/>
              <a:t>Home</a:t>
            </a:r>
            <a:r>
              <a:rPr lang="en-US" dirty="0" smtClean="0"/>
              <a:t> tab, in the </a:t>
            </a:r>
            <a:r>
              <a:rPr lang="en-US" b="1" dirty="0" smtClean="0"/>
              <a:t>Drawing</a:t>
            </a:r>
            <a:r>
              <a:rPr lang="en-US" dirty="0" smtClean="0"/>
              <a:t> group, click the arrow next to </a:t>
            </a:r>
            <a:r>
              <a:rPr lang="en-US" b="1" dirty="0" smtClean="0"/>
              <a:t>Shape Outline</a:t>
            </a:r>
            <a:r>
              <a:rPr lang="en-US" dirty="0" smtClean="0"/>
              <a:t>, and then click </a:t>
            </a:r>
            <a:r>
              <a:rPr lang="en-US" b="1" dirty="0" smtClean="0"/>
              <a:t>No Outline</a:t>
            </a:r>
            <a:r>
              <a:rPr lang="en-US" dirty="0" smtClean="0"/>
              <a:t>.</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bottom right corner of the </a:t>
            </a:r>
            <a:r>
              <a:rPr lang="en-US" b="1" dirty="0" smtClean="0"/>
              <a:t>Drawing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select </a:t>
            </a:r>
            <a:r>
              <a:rPr lang="en-US" b="1" dirty="0" smtClean="0"/>
              <a:t>Gradient fill </a:t>
            </a:r>
            <a:r>
              <a:rPr lang="en-US" dirty="0" smtClean="0"/>
              <a:t>in the right pane, and then do the following:</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Type</a:t>
            </a:r>
            <a:r>
              <a:rPr lang="en-US" dirty="0" smtClean="0"/>
              <a:t> list, select </a:t>
            </a:r>
            <a:r>
              <a:rPr lang="en-US" b="1" dirty="0" smtClean="0"/>
              <a:t>Linear</a:t>
            </a:r>
            <a:r>
              <a:rPr lang="en-US" dirty="0" smtClean="0"/>
              <a: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three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50%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Darker 25% </a:t>
            </a:r>
            <a:r>
              <a:rPr lang="en-US" dirty="0" smtClean="0"/>
              <a:t>(third row, third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25%</a:t>
            </a:r>
            <a:r>
              <a:rPr lang="en-US" dirty="0" smtClean="0"/>
              <a:t>. </a:t>
            </a:r>
          </a:p>
          <a:p>
            <a:pPr marL="685800" lvl="1" indent="-228600">
              <a:buFont typeface="Arial" pitchFamily="34" charset="0"/>
              <a:buChar char="•"/>
              <a:defRPr/>
            </a:pPr>
            <a:r>
              <a:rPr lang="en-US" dirty="0" smtClean="0"/>
              <a:t>Select </a:t>
            </a:r>
            <a:r>
              <a:rPr lang="en-US" b="1" dirty="0" smtClean="0"/>
              <a:t>Stop 3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1143000" lvl="2" indent="-228600" eaLnBrk="1" fontAlgn="auto" hangingPunct="1">
              <a:spcBef>
                <a:spcPts val="0"/>
              </a:spcBef>
              <a:spcAft>
                <a:spcPts val="0"/>
              </a:spcAft>
              <a:buFont typeface="Arial" pitchFamily="34" charset="0"/>
              <a:buChar char="•"/>
              <a:defRPr/>
            </a:pPr>
            <a:r>
              <a:rPr lang="en-US" dirty="0" smtClean="0"/>
              <a:t>In the </a:t>
            </a:r>
            <a:r>
              <a:rPr lang="en-US" b="1" dirty="0" smtClean="0"/>
              <a:t>Transparency</a:t>
            </a:r>
            <a:r>
              <a:rPr lang="en-US" dirty="0" smtClean="0"/>
              <a:t> box, enter </a:t>
            </a:r>
            <a:r>
              <a:rPr lang="en-US" b="1" dirty="0" smtClean="0"/>
              <a:t>100%</a:t>
            </a:r>
            <a:r>
              <a:rPr lang="en-US" dirty="0" smtClean="0"/>
              <a:t>. </a:t>
            </a:r>
          </a:p>
          <a:p>
            <a:pPr marL="228600" indent="-228600" eaLnBrk="1" fontAlgn="auto" hangingPunct="1">
              <a:lnSpc>
                <a:spcPct val="90000"/>
              </a:lnSpc>
              <a:spcBef>
                <a:spcPts val="0"/>
              </a:spcBef>
              <a:spcAft>
                <a:spcPts val="600"/>
              </a:spcAft>
              <a:buFont typeface="+mj-lt"/>
              <a:buAutoNum type="arabicPeriod"/>
              <a:defRPr/>
            </a:pPr>
            <a:r>
              <a:rPr lang="en-US" dirty="0" smtClean="0"/>
              <a:t>On the slide, right-click the column and then click </a:t>
            </a:r>
            <a:r>
              <a:rPr lang="en-US" b="1" dirty="0" smtClean="0"/>
              <a:t>Edit Text</a:t>
            </a:r>
            <a:r>
              <a:rPr lang="en-US" dirty="0" smtClean="0"/>
              <a:t>. </a:t>
            </a:r>
          </a:p>
          <a:p>
            <a:pPr marL="228600" indent="-228600" eaLnBrk="1" fontAlgn="auto" hangingPunct="1">
              <a:spcBef>
                <a:spcPts val="0"/>
              </a:spcBef>
              <a:spcAft>
                <a:spcPts val="0"/>
              </a:spcAft>
              <a:buFont typeface="+mj-lt"/>
              <a:buAutoNum type="arabicPeriod"/>
              <a:defRPr/>
            </a:pPr>
            <a:r>
              <a:rPr lang="en-US" dirty="0" smtClean="0"/>
              <a:t>Enter text in the text box and select the text. On the </a:t>
            </a:r>
            <a:r>
              <a:rPr lang="en-US" b="1" dirty="0" smtClean="0"/>
              <a:t>Home</a:t>
            </a:r>
            <a:r>
              <a:rPr lang="en-US" dirty="0" smtClean="0"/>
              <a:t> tab, in the </a:t>
            </a:r>
            <a:r>
              <a:rPr lang="en-US" b="1" dirty="0" smtClean="0"/>
              <a:t>Font</a:t>
            </a:r>
            <a:r>
              <a:rPr lang="en-US" dirty="0" smtClean="0"/>
              <a:t> group, select </a:t>
            </a:r>
            <a:r>
              <a:rPr lang="en-US" b="1" dirty="0" smtClean="0"/>
              <a:t>Gill Sans MT </a:t>
            </a:r>
            <a:r>
              <a:rPr lang="en-US" dirty="0" smtClean="0"/>
              <a:t>from the </a:t>
            </a:r>
            <a:r>
              <a:rPr lang="en-US" b="1" dirty="0" smtClean="0"/>
              <a:t>Font</a:t>
            </a:r>
            <a:r>
              <a:rPr lang="en-US" dirty="0" smtClean="0"/>
              <a:t> list and then enter </a:t>
            </a:r>
            <a:r>
              <a:rPr lang="en-US" b="1" dirty="0" smtClean="0"/>
              <a:t>22</a:t>
            </a:r>
            <a:r>
              <a:rPr lang="en-US" dirty="0" smtClean="0"/>
              <a:t> in the </a:t>
            </a:r>
            <a:r>
              <a:rPr lang="en-US" b="1" dirty="0" smtClean="0"/>
              <a:t>Font Size </a:t>
            </a:r>
            <a:r>
              <a:rPr lang="en-US" dirty="0" smtClean="0"/>
              <a:t>box.</a:t>
            </a:r>
          </a:p>
          <a:p>
            <a:pPr marL="228600" indent="-228600" eaLnBrk="1" fontAlgn="auto" hangingPunct="1">
              <a:spcBef>
                <a:spcPts val="0"/>
              </a:spcBef>
              <a:spcAft>
                <a:spcPts val="0"/>
              </a:spcAft>
              <a:buFont typeface="+mj-lt"/>
              <a:buAutoNum type="arabicPeriod"/>
              <a:defRPr/>
            </a:pPr>
            <a:r>
              <a:rPr lang="en-US" dirty="0" smtClean="0"/>
              <a:t>On the </a:t>
            </a:r>
            <a:r>
              <a:rPr lang="en-US" b="1" dirty="0" smtClean="0"/>
              <a:t>Home</a:t>
            </a:r>
            <a:r>
              <a:rPr lang="en-US" dirty="0" smtClean="0"/>
              <a:t> tab, in the </a:t>
            </a:r>
            <a:r>
              <a:rPr lang="en-US" b="1" dirty="0" smtClean="0"/>
              <a:t>Paragraph</a:t>
            </a:r>
            <a:r>
              <a:rPr lang="en-US" dirty="0" smtClean="0"/>
              <a:t> group, click </a:t>
            </a:r>
            <a:r>
              <a:rPr lang="en-US" b="1" dirty="0" smtClean="0"/>
              <a:t>Center </a:t>
            </a:r>
            <a:r>
              <a:rPr lang="en-US" dirty="0" smtClean="0"/>
              <a:t>to center the text within the rectangle.</a:t>
            </a:r>
          </a:p>
          <a:p>
            <a:pPr marL="228600" indent="-228600" eaLnBrk="1" fontAlgn="auto" hangingPunct="1">
              <a:spcBef>
                <a:spcPts val="0"/>
              </a:spcBef>
              <a:spcAft>
                <a:spcPts val="0"/>
              </a:spcAft>
              <a:buFont typeface="+mj-lt"/>
              <a:buAutoNum type="arabicPeriod"/>
              <a:defRPr/>
            </a:pPr>
            <a:r>
              <a:rPr lang="en-US" dirty="0" smtClean="0"/>
              <a:t>Under </a:t>
            </a:r>
            <a:r>
              <a:rPr lang="en-US" b="1" dirty="0" smtClean="0"/>
              <a:t>Drawing Tools</a:t>
            </a:r>
            <a:r>
              <a:rPr lang="en-US" dirty="0" smtClean="0"/>
              <a:t>, on the </a:t>
            </a:r>
            <a:r>
              <a:rPr lang="en-US" b="1" dirty="0" smtClean="0"/>
              <a:t>Format</a:t>
            </a:r>
            <a:r>
              <a:rPr lang="en-US" dirty="0" smtClean="0"/>
              <a:t> tab, in the </a:t>
            </a:r>
            <a:r>
              <a:rPr lang="en-US" b="1" dirty="0" smtClean="0"/>
              <a:t>WordArt Styles </a:t>
            </a:r>
            <a:r>
              <a:rPr lang="en-US" dirty="0" smtClean="0"/>
              <a:t>group, click the arrow next to </a:t>
            </a:r>
            <a:r>
              <a:rPr lang="en-US" b="1" dirty="0" smtClean="0"/>
              <a:t>Text Fill</a:t>
            </a:r>
            <a:r>
              <a:rPr lang="en-US" dirty="0" smtClean="0"/>
              <a:t>, and then under </a:t>
            </a:r>
            <a:r>
              <a:rPr lang="en-US" b="1" dirty="0" smtClean="0"/>
              <a:t>Theme Colors </a:t>
            </a:r>
            <a:r>
              <a:rPr lang="en-US" dirty="0" smtClean="0"/>
              <a:t>click </a:t>
            </a:r>
            <a:r>
              <a:rPr lang="en-US" b="1" dirty="0" smtClean="0"/>
              <a:t>White, Background 1, Darker 50% </a:t>
            </a:r>
            <a:r>
              <a:rPr lang="en-US" dirty="0" smtClean="0"/>
              <a:t>(sixth row, first option from the left). </a:t>
            </a:r>
          </a:p>
          <a:p>
            <a:pPr marL="228600" indent="-228600" eaLnBrk="1" fontAlgn="auto" hangingPunct="1">
              <a:lnSpc>
                <a:spcPct val="90000"/>
              </a:lnSpc>
              <a:spcBef>
                <a:spcPts val="0"/>
              </a:spcBef>
              <a:spcAft>
                <a:spcPts val="600"/>
              </a:spcAft>
              <a:buFont typeface="+mj-lt"/>
              <a:buAutoNum type="arabicPeriod"/>
              <a:defRPr/>
            </a:pPr>
            <a:r>
              <a:rPr lang="en-US" dirty="0" smtClean="0"/>
              <a:t>On the </a:t>
            </a:r>
            <a:r>
              <a:rPr lang="en-US" b="1" dirty="0" smtClean="0"/>
              <a:t>Home</a:t>
            </a:r>
            <a:r>
              <a:rPr lang="en-US" dirty="0" smtClean="0"/>
              <a:t> tab, in the bottom-right corner of the </a:t>
            </a:r>
            <a:r>
              <a:rPr lang="en-US" b="1" dirty="0" smtClean="0"/>
              <a:t>Drawing</a:t>
            </a:r>
            <a:r>
              <a:rPr lang="en-US" dirty="0" smtClean="0"/>
              <a:t> group, click the </a:t>
            </a:r>
            <a:r>
              <a:rPr lang="en-US" b="1" dirty="0" smtClean="0"/>
              <a:t>Format Shapes</a:t>
            </a:r>
            <a:r>
              <a:rPr lang="en-US" dirty="0" smtClean="0"/>
              <a:t> dialog box launcher. In the </a:t>
            </a:r>
            <a:r>
              <a:rPr lang="en-US" b="1" dirty="0" smtClean="0"/>
              <a:t>Format Shapes </a:t>
            </a:r>
            <a:r>
              <a:rPr lang="en-US" dirty="0" smtClean="0"/>
              <a:t>dialog box, click </a:t>
            </a:r>
            <a:r>
              <a:rPr lang="en-US" b="1" dirty="0" smtClean="0"/>
              <a:t>Text Box</a:t>
            </a:r>
            <a:r>
              <a:rPr lang="en-US" dirty="0" smtClean="0"/>
              <a:t> in the left pane. In the right pane, under </a:t>
            </a:r>
            <a:r>
              <a:rPr lang="en-US" b="1" dirty="0" smtClean="0"/>
              <a:t>Text layout</a:t>
            </a:r>
            <a:r>
              <a:rPr lang="en-US" dirty="0" smtClean="0"/>
              <a:t>, in the </a:t>
            </a:r>
            <a:r>
              <a:rPr lang="en-US" b="1" dirty="0" smtClean="0"/>
              <a:t>Vertical Alignment </a:t>
            </a:r>
            <a:r>
              <a:rPr lang="en-US" dirty="0" smtClean="0"/>
              <a:t>list, select </a:t>
            </a:r>
            <a:r>
              <a:rPr lang="en-US" b="1" dirty="0" smtClean="0"/>
              <a:t>Top</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eaLnBrk="1" fontAlgn="auto" hangingPunct="1">
              <a:lnSpc>
                <a:spcPct val="90000"/>
              </a:lnSpc>
              <a:spcBef>
                <a:spcPts val="0"/>
              </a:spcBef>
              <a:spcAft>
                <a:spcPts val="600"/>
              </a:spcAft>
              <a:buFont typeface="+mj-lt"/>
              <a:buNone/>
              <a:defRPr/>
            </a:pPr>
            <a:r>
              <a:rPr lang="en-US" dirty="0" smtClean="0"/>
              <a:t>To reproduce the other columns (the “subtext” portion)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Select the first “subtext” rectangle.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Paste</a:t>
            </a:r>
            <a:r>
              <a:rPr lang="en-US" dirty="0" smtClean="0"/>
              <a:t>, and then click </a:t>
            </a:r>
            <a:r>
              <a:rPr lang="en-US" b="1" dirty="0" smtClean="0"/>
              <a:t>Duplicate</a:t>
            </a:r>
            <a:r>
              <a:rPr lang="en-US" dirty="0" smtClean="0"/>
              <a:t>. Repeat the process until you have a total of three “subtext” rectangles.</a:t>
            </a:r>
          </a:p>
          <a:p>
            <a:pPr marL="228600" indent="-228600" eaLnBrk="1" fontAlgn="auto" hangingPunct="1">
              <a:lnSpc>
                <a:spcPct val="90000"/>
              </a:lnSpc>
              <a:spcBef>
                <a:spcPts val="0"/>
              </a:spcBef>
              <a:spcAft>
                <a:spcPts val="600"/>
              </a:spcAft>
              <a:buFont typeface="+mj-lt"/>
              <a:buAutoNum type="arabicPeriod"/>
              <a:defRPr/>
            </a:pPr>
            <a:r>
              <a:rPr lang="en-US" dirty="0" smtClean="0"/>
              <a:t>Drag each duplicate on the slide to form a row under the “text heading” rectangles. </a:t>
            </a:r>
          </a:p>
          <a:p>
            <a:pPr marL="228600" indent="-228600" eaLnBrk="1" fontAlgn="auto" hangingPunct="1">
              <a:lnSpc>
                <a:spcPct val="90000"/>
              </a:lnSpc>
              <a:spcBef>
                <a:spcPts val="0"/>
              </a:spcBef>
              <a:spcAft>
                <a:spcPts val="600"/>
              </a:spcAft>
              <a:buFont typeface="+mj-lt"/>
              <a:buAutoNum type="arabicPeriod"/>
              <a:defRPr/>
            </a:pPr>
            <a:r>
              <a:rPr lang="en-US" dirty="0" smtClean="0"/>
              <a:t>Press and hold SHIFT and select all three “subtext” rectangles.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click </a:t>
            </a:r>
            <a:r>
              <a:rPr lang="en-US" b="1" dirty="0" smtClean="0"/>
              <a:t>Distribute Horizontally</a:t>
            </a:r>
            <a:r>
              <a:rPr lang="en-US" dirty="0" smtClean="0"/>
              <a:t>. </a:t>
            </a:r>
          </a:p>
          <a:p>
            <a:pPr marL="228600" indent="-228600" eaLnBrk="1" fontAlgn="auto" hangingPunct="1">
              <a:lnSpc>
                <a:spcPct val="90000"/>
              </a:lnSpc>
              <a:spcBef>
                <a:spcPts val="0"/>
              </a:spcBef>
              <a:spcAft>
                <a:spcPts val="600"/>
              </a:spcAft>
              <a:buFont typeface="+mj-lt"/>
              <a:buAutoNum type="arabicPeriod"/>
              <a:defRPr/>
            </a:pPr>
            <a:endParaRPr lang="en-US" dirty="0" smtClean="0"/>
          </a:p>
          <a:p>
            <a:pPr marL="228600" indent="-228600">
              <a:buFont typeface="+mj-lt"/>
              <a:buNone/>
              <a:defRPr/>
            </a:pPr>
            <a:endParaRPr lang="en-US" dirty="0" smtClean="0"/>
          </a:p>
          <a:p>
            <a:pPr>
              <a:defRPr/>
            </a:pPr>
            <a:r>
              <a:rPr lang="en-US" dirty="0" smtClean="0"/>
              <a:t>To reproduce the background on this slide, do the following:</a:t>
            </a:r>
          </a:p>
          <a:p>
            <a:pPr marL="228600" indent="-228600" eaLnBrk="1" fontAlgn="auto" hangingPunct="1">
              <a:lnSpc>
                <a:spcPct val="90000"/>
              </a:lnSpc>
              <a:spcBef>
                <a:spcPts val="0"/>
              </a:spcBef>
              <a:spcAft>
                <a:spcPts val="600"/>
              </a:spcAft>
              <a:buFont typeface="+mj-lt"/>
              <a:buAutoNum type="arabicPeriod"/>
              <a:defRPr/>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right pane, and then do the following:</a:t>
            </a:r>
          </a:p>
          <a:p>
            <a:pPr marL="685800" lvl="1" indent="-228600" eaLnBrk="1" fontAlgn="auto" hangingPunct="1">
              <a:spcBef>
                <a:spcPts val="0"/>
              </a:spcBef>
              <a:spcAft>
                <a:spcPts val="0"/>
              </a:spcAft>
              <a:buFont typeface="Arial" pitchFamily="34" charset="0"/>
              <a:buChar char="•"/>
              <a:defRPr/>
            </a:pPr>
            <a:r>
              <a:rPr lang="en-US" dirty="0" smtClean="0"/>
              <a:t>In the </a:t>
            </a:r>
            <a:r>
              <a:rPr lang="en-US" b="1" dirty="0" smtClean="0"/>
              <a:t>Type</a:t>
            </a:r>
            <a:r>
              <a:rPr lang="en-US" dirty="0" smtClean="0"/>
              <a:t> list, select </a:t>
            </a:r>
            <a:r>
              <a:rPr lang="en-US" b="1" dirty="0" smtClean="0"/>
              <a:t>Radial</a:t>
            </a:r>
            <a:r>
              <a:rPr lang="en-US" dirty="0" smtClean="0"/>
              <a:t>.</a:t>
            </a:r>
          </a:p>
          <a:p>
            <a:pPr marL="685800" lvl="1" indent="-228600" eaLnBrk="1" fontAlgn="auto" hangingPunct="1">
              <a:spcBef>
                <a:spcPts val="0"/>
              </a:spcBef>
              <a:spcAft>
                <a:spcPts val="0"/>
              </a:spcAft>
              <a:buFont typeface="Arial" pitchFamily="34" charset="0"/>
              <a:buChar char="•"/>
              <a:defRPr/>
            </a:pPr>
            <a:r>
              <a:rPr lang="en-US" dirty="0" smtClean="0"/>
              <a:t>Click the button next to </a:t>
            </a:r>
            <a:r>
              <a:rPr lang="en-US" b="1" dirty="0" smtClean="0"/>
              <a:t>Direction</a:t>
            </a:r>
            <a:r>
              <a:rPr lang="en-US" dirty="0" smtClean="0"/>
              <a:t>, and then click </a:t>
            </a:r>
            <a:r>
              <a:rPr lang="en-US" b="1" dirty="0" smtClean="0"/>
              <a:t>From Center </a:t>
            </a:r>
            <a:r>
              <a:rPr lang="en-US" dirty="0" smtClean="0"/>
              <a:t>(third option from the left).</a:t>
            </a:r>
          </a:p>
          <a:p>
            <a:pPr marL="685800" lvl="1" indent="-228600" eaLnBrk="1" fontAlgn="auto" hangingPunct="1">
              <a:lnSpc>
                <a:spcPct val="90000"/>
              </a:lnSpc>
              <a:spcBef>
                <a:spcPts val="0"/>
              </a:spcBef>
              <a:spcAft>
                <a:spcPts val="600"/>
              </a:spcAft>
              <a:buFont typeface="Arial" pitchFamily="34" charset="0"/>
              <a:buChar char="•"/>
              <a:defRPr/>
            </a:pPr>
            <a:r>
              <a:rPr lang="en-US" dirty="0" smtClean="0"/>
              <a:t>Under </a:t>
            </a:r>
            <a:r>
              <a:rPr lang="en-US" b="1" dirty="0" smtClean="0"/>
              <a:t>Gradient stops</a:t>
            </a:r>
            <a:r>
              <a:rPr lang="en-US" dirty="0" smtClean="0"/>
              <a:t>, click </a:t>
            </a:r>
            <a:r>
              <a:rPr lang="en-US" b="1" dirty="0" smtClean="0"/>
              <a:t>Add</a:t>
            </a:r>
            <a:r>
              <a:rPr lang="en-US" dirty="0" smtClean="0"/>
              <a:t> or </a:t>
            </a:r>
            <a:r>
              <a:rPr lang="en-US" b="1" dirty="0" smtClean="0"/>
              <a:t>Remove</a:t>
            </a:r>
            <a:r>
              <a:rPr lang="en-US" dirty="0" smtClean="0"/>
              <a:t> until two stops appear in the drop-down list.</a:t>
            </a:r>
          </a:p>
          <a:p>
            <a:pPr marL="228600" indent="-228600" eaLnBrk="1" fontAlgn="auto" hangingPunct="1">
              <a:lnSpc>
                <a:spcPct val="90000"/>
              </a:lnSpc>
              <a:spcBef>
                <a:spcPts val="0"/>
              </a:spcBef>
              <a:spcAft>
                <a:spcPts val="600"/>
              </a:spcAft>
              <a:buFont typeface="+mj-lt"/>
              <a:buAutoNum type="arabicPeriod"/>
              <a:defRPr/>
            </a:pPr>
            <a:r>
              <a:rPr lang="en-US" dirty="0" smtClean="0"/>
              <a:t>Also under </a:t>
            </a:r>
            <a:r>
              <a:rPr lang="en-US" b="1" dirty="0" smtClean="0"/>
              <a:t>Gradient stops</a:t>
            </a:r>
            <a:r>
              <a:rPr lang="en-US" dirty="0" smtClean="0"/>
              <a:t>, customize the gradient stops that you added as follows:</a:t>
            </a:r>
          </a:p>
          <a:p>
            <a:pPr marL="685800" lvl="1" indent="-228600">
              <a:buFont typeface="Arial" pitchFamily="34" charset="0"/>
              <a:buChar char="•"/>
              <a:defRPr/>
            </a:pPr>
            <a:r>
              <a:rPr lang="en-US" dirty="0" smtClean="0"/>
              <a:t>Select </a:t>
            </a:r>
            <a:r>
              <a:rPr lang="en-US" b="1" dirty="0" smtClean="0"/>
              <a:t>Stop 1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White, Background 1 </a:t>
            </a:r>
            <a:r>
              <a:rPr lang="en-US" dirty="0" smtClean="0"/>
              <a:t>(first row, first option from the left).</a:t>
            </a:r>
          </a:p>
          <a:p>
            <a:pPr marL="685800" lvl="1" indent="-228600">
              <a:buFont typeface="Arial" pitchFamily="34" charset="0"/>
              <a:buChar char="•"/>
              <a:defRPr/>
            </a:pPr>
            <a:r>
              <a:rPr lang="en-US" dirty="0" smtClean="0"/>
              <a:t>Select </a:t>
            </a:r>
            <a:r>
              <a:rPr lang="en-US" b="1" dirty="0" smtClean="0"/>
              <a:t>Stop 2 </a:t>
            </a:r>
            <a:r>
              <a:rPr lang="en-US" dirty="0" smtClean="0"/>
              <a:t>from the list, and then do the following:</a:t>
            </a:r>
          </a:p>
          <a:p>
            <a:pPr marL="1143000" lvl="2" indent="-228600" eaLnBrk="1" fontAlgn="auto" hangingPunct="1">
              <a:lnSpc>
                <a:spcPct val="90000"/>
              </a:lnSpc>
              <a:spcBef>
                <a:spcPts val="0"/>
              </a:spcBef>
              <a:spcAft>
                <a:spcPts val="600"/>
              </a:spcAft>
              <a:buFont typeface="Arial" pitchFamily="34" charset="0"/>
              <a:buChar char="•"/>
              <a:defRPr/>
            </a:pPr>
            <a:r>
              <a:rPr lang="en-US" dirty="0" smtClean="0"/>
              <a:t>In the </a:t>
            </a:r>
            <a:r>
              <a:rPr lang="en-US" b="1" dirty="0" smtClean="0"/>
              <a:t>Stop position </a:t>
            </a:r>
            <a:r>
              <a:rPr lang="en-US" dirty="0" smtClean="0"/>
              <a:t>box, enter </a:t>
            </a:r>
            <a:r>
              <a:rPr lang="en-US" b="1" dirty="0" smtClean="0"/>
              <a:t>100%</a:t>
            </a:r>
            <a:r>
              <a:rPr lang="en-US" dirty="0" smtClean="0"/>
              <a:t>.</a:t>
            </a:r>
          </a:p>
          <a:p>
            <a:pPr marL="1143000" lvl="2" indent="-228600">
              <a:buFont typeface="Arial" pitchFamily="34" charset="0"/>
              <a:buChar char="•"/>
              <a:defRPr/>
            </a:pPr>
            <a:r>
              <a:rPr lang="en-US" dirty="0" smtClean="0"/>
              <a:t>Click the button next to </a:t>
            </a:r>
            <a:r>
              <a:rPr lang="en-US" b="1" dirty="0" smtClean="0"/>
              <a:t>Color</a:t>
            </a:r>
            <a:r>
              <a:rPr lang="en-US" dirty="0" smtClean="0"/>
              <a:t>, and then under </a:t>
            </a:r>
            <a:r>
              <a:rPr lang="en-US" b="1" dirty="0" smtClean="0"/>
              <a:t>Theme Colors</a:t>
            </a:r>
            <a:r>
              <a:rPr lang="en-US" dirty="0" smtClean="0"/>
              <a:t> click </a:t>
            </a:r>
            <a:r>
              <a:rPr lang="en-US" b="1" dirty="0" smtClean="0"/>
              <a:t>Tan, Background 2 </a:t>
            </a:r>
            <a:r>
              <a:rPr lang="en-US" dirty="0" smtClean="0"/>
              <a:t>(first row, third option from the left).</a:t>
            </a:r>
          </a:p>
          <a:p>
            <a:pPr>
              <a:defRPr/>
            </a:pPr>
            <a:endParaRPr lang="en-US" dirty="0" smtClean="0"/>
          </a:p>
        </p:txBody>
      </p:sp>
      <p:sp>
        <p:nvSpPr>
          <p:cNvPr id="41987" name="Slide Image Placeholder 5"/>
          <p:cNvSpPr>
            <a:spLocks noGrp="1" noRot="1" noChangeAspect="1" noTextEdit="1"/>
          </p:cNvSpPr>
          <p:nvPr>
            <p:ph type="sldImg"/>
          </p:nvPr>
        </p:nvSpPr>
        <p:spPr bwMode="auto">
          <a:xfrm>
            <a:off x="533400" y="460375"/>
            <a:ext cx="3144838" cy="2359025"/>
          </a:xfrm>
          <a:ln>
            <a:solidFill>
              <a:srgbClr val="000000"/>
            </a:solidFill>
            <a:miter lim="800000"/>
            <a:headEnd/>
            <a:tailEnd/>
          </a:ln>
          <a:extLst/>
        </p:spPr>
      </p:sp>
    </p:spTree>
    <p:extLst>
      <p:ext uri="{BB962C8B-B14F-4D97-AF65-F5344CB8AC3E}">
        <p14:creationId xmlns:p14="http://schemas.microsoft.com/office/powerpoint/2010/main" val="2271215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52</a:t>
            </a:fld>
            <a:endParaRPr lang="en-US"/>
          </a:p>
        </p:txBody>
      </p:sp>
    </p:spTree>
    <p:extLst>
      <p:ext uri="{BB962C8B-B14F-4D97-AF65-F5344CB8AC3E}">
        <p14:creationId xmlns:p14="http://schemas.microsoft.com/office/powerpoint/2010/main" val="71198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53</a:t>
            </a:fld>
            <a:endParaRPr lang="en-US"/>
          </a:p>
        </p:txBody>
      </p:sp>
    </p:spTree>
    <p:extLst>
      <p:ext uri="{BB962C8B-B14F-4D97-AF65-F5344CB8AC3E}">
        <p14:creationId xmlns:p14="http://schemas.microsoft.com/office/powerpoint/2010/main" val="911122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55</a:t>
            </a:fld>
            <a:endParaRPr lang="en-US"/>
          </a:p>
        </p:txBody>
      </p:sp>
    </p:spTree>
    <p:extLst>
      <p:ext uri="{BB962C8B-B14F-4D97-AF65-F5344CB8AC3E}">
        <p14:creationId xmlns:p14="http://schemas.microsoft.com/office/powerpoint/2010/main" val="3136813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56</a:t>
            </a:fld>
            <a:endParaRPr lang="en-US"/>
          </a:p>
        </p:txBody>
      </p:sp>
    </p:spTree>
    <p:extLst>
      <p:ext uri="{BB962C8B-B14F-4D97-AF65-F5344CB8AC3E}">
        <p14:creationId xmlns:p14="http://schemas.microsoft.com/office/powerpoint/2010/main" val="2753408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57</a:t>
            </a:fld>
            <a:endParaRPr lang="en-US"/>
          </a:p>
        </p:txBody>
      </p:sp>
    </p:spTree>
    <p:extLst>
      <p:ext uri="{BB962C8B-B14F-4D97-AF65-F5344CB8AC3E}">
        <p14:creationId xmlns:p14="http://schemas.microsoft.com/office/powerpoint/2010/main" val="485583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58</a:t>
            </a:fld>
            <a:endParaRPr lang="en-US"/>
          </a:p>
        </p:txBody>
      </p:sp>
    </p:spTree>
    <p:extLst>
      <p:ext uri="{BB962C8B-B14F-4D97-AF65-F5344CB8AC3E}">
        <p14:creationId xmlns:p14="http://schemas.microsoft.com/office/powerpoint/2010/main" val="1046720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59</a:t>
            </a:fld>
            <a:endParaRPr lang="en-US"/>
          </a:p>
        </p:txBody>
      </p:sp>
    </p:spTree>
    <p:extLst>
      <p:ext uri="{BB962C8B-B14F-4D97-AF65-F5344CB8AC3E}">
        <p14:creationId xmlns:p14="http://schemas.microsoft.com/office/powerpoint/2010/main" val="1092823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61</a:t>
            </a:fld>
            <a:endParaRPr lang="en-US"/>
          </a:p>
        </p:txBody>
      </p:sp>
    </p:spTree>
    <p:extLst>
      <p:ext uri="{BB962C8B-B14F-4D97-AF65-F5344CB8AC3E}">
        <p14:creationId xmlns:p14="http://schemas.microsoft.com/office/powerpoint/2010/main" val="3340660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62</a:t>
            </a:fld>
            <a:endParaRPr lang="en-US"/>
          </a:p>
        </p:txBody>
      </p:sp>
    </p:spTree>
    <p:extLst>
      <p:ext uri="{BB962C8B-B14F-4D97-AF65-F5344CB8AC3E}">
        <p14:creationId xmlns:p14="http://schemas.microsoft.com/office/powerpoint/2010/main" val="479040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64</a:t>
            </a:fld>
            <a:endParaRPr lang="en-US"/>
          </a:p>
        </p:txBody>
      </p:sp>
    </p:spTree>
    <p:extLst>
      <p:ext uri="{BB962C8B-B14F-4D97-AF65-F5344CB8AC3E}">
        <p14:creationId xmlns:p14="http://schemas.microsoft.com/office/powerpoint/2010/main" val="1731170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5</a:t>
            </a:fld>
            <a:endParaRPr lang="en-US"/>
          </a:p>
        </p:txBody>
      </p:sp>
    </p:spTree>
    <p:extLst>
      <p:ext uri="{BB962C8B-B14F-4D97-AF65-F5344CB8AC3E}">
        <p14:creationId xmlns:p14="http://schemas.microsoft.com/office/powerpoint/2010/main" val="13204646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65</a:t>
            </a:fld>
            <a:endParaRPr lang="en-US"/>
          </a:p>
        </p:txBody>
      </p:sp>
    </p:spTree>
    <p:extLst>
      <p:ext uri="{BB962C8B-B14F-4D97-AF65-F5344CB8AC3E}">
        <p14:creationId xmlns:p14="http://schemas.microsoft.com/office/powerpoint/2010/main" val="3309283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66</a:t>
            </a:fld>
            <a:endParaRPr lang="en-US"/>
          </a:p>
        </p:txBody>
      </p:sp>
    </p:spTree>
    <p:extLst>
      <p:ext uri="{BB962C8B-B14F-4D97-AF65-F5344CB8AC3E}">
        <p14:creationId xmlns:p14="http://schemas.microsoft.com/office/powerpoint/2010/main" val="217662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6</a:t>
            </a:fld>
            <a:endParaRPr lang="en-US"/>
          </a:p>
        </p:txBody>
      </p:sp>
    </p:spTree>
    <p:extLst>
      <p:ext uri="{BB962C8B-B14F-4D97-AF65-F5344CB8AC3E}">
        <p14:creationId xmlns:p14="http://schemas.microsoft.com/office/powerpoint/2010/main" val="321386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7</a:t>
            </a:fld>
            <a:endParaRPr lang="en-US"/>
          </a:p>
        </p:txBody>
      </p:sp>
    </p:spTree>
    <p:extLst>
      <p:ext uri="{BB962C8B-B14F-4D97-AF65-F5344CB8AC3E}">
        <p14:creationId xmlns:p14="http://schemas.microsoft.com/office/powerpoint/2010/main" val="316395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8</a:t>
            </a:fld>
            <a:endParaRPr lang="en-US"/>
          </a:p>
        </p:txBody>
      </p:sp>
    </p:spTree>
    <p:extLst>
      <p:ext uri="{BB962C8B-B14F-4D97-AF65-F5344CB8AC3E}">
        <p14:creationId xmlns:p14="http://schemas.microsoft.com/office/powerpoint/2010/main" val="52757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9</a:t>
            </a:fld>
            <a:endParaRPr lang="en-US"/>
          </a:p>
        </p:txBody>
      </p:sp>
    </p:spTree>
    <p:extLst>
      <p:ext uri="{BB962C8B-B14F-4D97-AF65-F5344CB8AC3E}">
        <p14:creationId xmlns:p14="http://schemas.microsoft.com/office/powerpoint/2010/main" val="427758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4.1.1</a:t>
            </a:r>
          </a:p>
          <a:p>
            <a:pPr algn="l"/>
            <a:r>
              <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DEVELOP PROJECT CHARTER - INPUTS</a:t>
            </a:r>
          </a:p>
          <a:p>
            <a:pPr marL="0" indent="0">
              <a:spcBef>
                <a:spcPts val="0"/>
              </a:spcBef>
              <a:buClr>
                <a:schemeClr val="tx1"/>
              </a:buClr>
              <a:buNone/>
            </a:pPr>
            <a:r>
              <a:rPr lang="en-US" sz="1200" dirty="0" smtClean="0">
                <a:solidFill>
                  <a:schemeClr val="accent1">
                    <a:lumMod val="50000"/>
                  </a:schemeClr>
                </a:solidFill>
              </a:rPr>
              <a:t>4.1.1.1 Project Statement of Work</a:t>
            </a:r>
          </a:p>
          <a:p>
            <a:pPr marL="0" indent="0">
              <a:spcBef>
                <a:spcPts val="0"/>
              </a:spcBef>
              <a:buClr>
                <a:schemeClr val="tx1"/>
              </a:buClr>
              <a:buNone/>
            </a:pPr>
            <a:r>
              <a:rPr lang="en-US" sz="1200" dirty="0" smtClean="0">
                <a:solidFill>
                  <a:schemeClr val="accent1">
                    <a:lumMod val="50000"/>
                  </a:schemeClr>
                </a:solidFill>
              </a:rPr>
              <a:t>4.1.1.2 Business Case</a:t>
            </a:r>
          </a:p>
          <a:p>
            <a:pPr marL="0" indent="0">
              <a:spcBef>
                <a:spcPts val="0"/>
              </a:spcBef>
              <a:buClr>
                <a:schemeClr val="tx1"/>
              </a:buClr>
              <a:buNone/>
            </a:pPr>
            <a:r>
              <a:rPr lang="en-US" sz="1200" dirty="0" smtClean="0">
                <a:solidFill>
                  <a:schemeClr val="accent1">
                    <a:lumMod val="50000"/>
                  </a:schemeClr>
                </a:solidFill>
              </a:rPr>
              <a:t>4.1.1.3 Agreements</a:t>
            </a:r>
          </a:p>
          <a:p>
            <a:pPr marL="0" indent="0">
              <a:spcBef>
                <a:spcPts val="0"/>
              </a:spcBef>
              <a:buClr>
                <a:schemeClr val="tx1"/>
              </a:buClr>
              <a:buNone/>
            </a:pPr>
            <a:r>
              <a:rPr lang="en-US" sz="1200" dirty="0" smtClean="0">
                <a:solidFill>
                  <a:schemeClr val="accent1">
                    <a:lumMod val="50000"/>
                  </a:schemeClr>
                </a:solidFill>
              </a:rPr>
              <a:t>4.1.1.4 Enterprise Environmental Factors</a:t>
            </a:r>
          </a:p>
          <a:p>
            <a:pPr marL="0" indent="0">
              <a:spcBef>
                <a:spcPts val="0"/>
              </a:spcBef>
              <a:buClr>
                <a:schemeClr val="tx1"/>
              </a:buClr>
              <a:buNone/>
            </a:pPr>
            <a:r>
              <a:rPr lang="en-US" sz="1200" dirty="0" smtClean="0">
                <a:solidFill>
                  <a:schemeClr val="accent1">
                    <a:lumMod val="50000"/>
                  </a:schemeClr>
                </a:solidFill>
              </a:rPr>
              <a:t>4.1.1.4 Organizational Process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lumMod val="50000"/>
                </a:schemeClr>
              </a:solidFill>
            </a:endParaRPr>
          </a:p>
          <a:p>
            <a:pPr algn="l"/>
            <a:endParaRPr lang="en-US" sz="1200" b="0"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4" name="Slide Number Placeholder 3"/>
          <p:cNvSpPr>
            <a:spLocks noGrp="1"/>
          </p:cNvSpPr>
          <p:nvPr>
            <p:ph type="sldNum" sz="quarter" idx="10"/>
          </p:nvPr>
        </p:nvSpPr>
        <p:spPr/>
        <p:txBody>
          <a:bodyPr/>
          <a:lstStyle/>
          <a:p>
            <a:fld id="{1C1286F1-07BA-4FC9-842E-0B64EB53FBEE}" type="slidenum">
              <a:rPr lang="en-US" smtClean="0"/>
              <a:pPr/>
              <a:t>10</a:t>
            </a:fld>
            <a:endParaRPr lang="en-US"/>
          </a:p>
        </p:txBody>
      </p:sp>
    </p:spTree>
    <p:extLst>
      <p:ext uri="{BB962C8B-B14F-4D97-AF65-F5344CB8AC3E}">
        <p14:creationId xmlns:p14="http://schemas.microsoft.com/office/powerpoint/2010/main" val="145980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889" y="2286000"/>
            <a:ext cx="5970544"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Lecture 9</a:t>
            </a:r>
          </a:p>
          <a:p>
            <a:pPr algn="ctr"/>
            <a:r>
              <a:rPr lang="en-US" sz="5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Develop Schedule</a:t>
            </a:r>
            <a:endParaRPr lang="en-US" sz="54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extLst>
      <p:ext uri="{BB962C8B-B14F-4D97-AF65-F5344CB8AC3E}">
        <p14:creationId xmlns:p14="http://schemas.microsoft.com/office/powerpoint/2010/main" val="3848944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6.6.1.5 Activity Resource Requirements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420888"/>
            <a:ext cx="9144000" cy="1215025"/>
          </a:xfrm>
          <a:prstGeom prst="rect">
            <a:avLst/>
          </a:prstGeom>
        </p:spPr>
      </p:pic>
    </p:spTree>
    <p:extLst>
      <p:ext uri="{BB962C8B-B14F-4D97-AF65-F5344CB8AC3E}">
        <p14:creationId xmlns:p14="http://schemas.microsoft.com/office/powerpoint/2010/main" val="231200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6.6.1.6 Resource Calendars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303894"/>
            <a:ext cx="9113730" cy="1179570"/>
          </a:xfrm>
          <a:prstGeom prst="rect">
            <a:avLst/>
          </a:prstGeom>
        </p:spPr>
      </p:pic>
    </p:spTree>
    <p:extLst>
      <p:ext uri="{BB962C8B-B14F-4D97-AF65-F5344CB8AC3E}">
        <p14:creationId xmlns:p14="http://schemas.microsoft.com/office/powerpoint/2010/main" val="344969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6.6.1.7 Activity Duration Estimates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924944"/>
            <a:ext cx="9144000" cy="1204148"/>
          </a:xfrm>
          <a:prstGeom prst="rect">
            <a:avLst/>
          </a:prstGeom>
        </p:spPr>
      </p:pic>
    </p:spTree>
    <p:extLst>
      <p:ext uri="{BB962C8B-B14F-4D97-AF65-F5344CB8AC3E}">
        <p14:creationId xmlns:p14="http://schemas.microsoft.com/office/powerpoint/2010/main" val="3404857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6.6.1.8 Project Scope Statement</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404895"/>
            <a:ext cx="9144000" cy="1168121"/>
          </a:xfrm>
          <a:prstGeom prst="rect">
            <a:avLst/>
          </a:prstGeom>
        </p:spPr>
      </p:pic>
    </p:spTree>
    <p:extLst>
      <p:ext uri="{BB962C8B-B14F-4D97-AF65-F5344CB8AC3E}">
        <p14:creationId xmlns:p14="http://schemas.microsoft.com/office/powerpoint/2010/main" val="807970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6.6.1.9 Risk Register</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748136"/>
            <a:ext cx="9144000" cy="1157150"/>
          </a:xfrm>
          <a:prstGeom prst="rect">
            <a:avLst/>
          </a:prstGeom>
        </p:spPr>
      </p:pic>
    </p:spTree>
    <p:extLst>
      <p:ext uri="{BB962C8B-B14F-4D97-AF65-F5344CB8AC3E}">
        <p14:creationId xmlns:p14="http://schemas.microsoft.com/office/powerpoint/2010/main" val="2388362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6.6.1.10 Project Staff Assignments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1" y="2676128"/>
            <a:ext cx="9144001" cy="1174230"/>
          </a:xfrm>
          <a:prstGeom prst="rect">
            <a:avLst/>
          </a:prstGeom>
        </p:spPr>
      </p:pic>
    </p:spTree>
    <p:extLst>
      <p:ext uri="{BB962C8B-B14F-4D97-AF65-F5344CB8AC3E}">
        <p14:creationId xmlns:p14="http://schemas.microsoft.com/office/powerpoint/2010/main" val="737975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6.6.1.11 Resource Breakdown Structure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748136"/>
            <a:ext cx="9144000" cy="1249721"/>
          </a:xfrm>
          <a:prstGeom prst="rect">
            <a:avLst/>
          </a:prstGeom>
        </p:spPr>
      </p:pic>
    </p:spTree>
    <p:extLst>
      <p:ext uri="{BB962C8B-B14F-4D97-AF65-F5344CB8AC3E}">
        <p14:creationId xmlns:p14="http://schemas.microsoft.com/office/powerpoint/2010/main" val="4064619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6.6.1.12 Enterprise Environmental Factors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15244" y="2455074"/>
            <a:ext cx="9128756" cy="2293074"/>
          </a:xfrm>
          <a:prstGeom prst="rect">
            <a:avLst/>
          </a:prstGeom>
        </p:spPr>
      </p:pic>
    </p:spTree>
    <p:extLst>
      <p:ext uri="{BB962C8B-B14F-4D97-AF65-F5344CB8AC3E}">
        <p14:creationId xmlns:p14="http://schemas.microsoft.com/office/powerpoint/2010/main" val="4084265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6.6.1.13 Organizational Process Assets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676127"/>
            <a:ext cx="9144000" cy="1236017"/>
          </a:xfrm>
          <a:prstGeom prst="rect">
            <a:avLst/>
          </a:prstGeom>
        </p:spPr>
      </p:pic>
    </p:spTree>
    <p:extLst>
      <p:ext uri="{BB962C8B-B14F-4D97-AF65-F5344CB8AC3E}">
        <p14:creationId xmlns:p14="http://schemas.microsoft.com/office/powerpoint/2010/main" val="2794401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a:spcBef>
                <a:spcPts val="0"/>
              </a:spcBef>
              <a:buClr>
                <a:schemeClr val="tx1"/>
              </a:buClr>
            </a:pPr>
            <a:r>
              <a:rPr lang="en-US" sz="2800" dirty="0" smtClean="0"/>
              <a:t>Schedule Network Analysis</a:t>
            </a:r>
          </a:p>
          <a:p>
            <a:pPr>
              <a:spcBef>
                <a:spcPts val="0"/>
              </a:spcBef>
              <a:buClr>
                <a:schemeClr val="tx1"/>
              </a:buClr>
            </a:pPr>
            <a:r>
              <a:rPr lang="en-US" sz="2800" dirty="0" smtClean="0"/>
              <a:t>Critical Path Method</a:t>
            </a:r>
          </a:p>
          <a:p>
            <a:pPr>
              <a:spcBef>
                <a:spcPts val="0"/>
              </a:spcBef>
              <a:buClr>
                <a:schemeClr val="tx1"/>
              </a:buClr>
            </a:pPr>
            <a:r>
              <a:rPr lang="en-US" sz="2800" dirty="0" smtClean="0"/>
              <a:t>Critical Chain Method</a:t>
            </a:r>
          </a:p>
          <a:p>
            <a:pPr>
              <a:spcBef>
                <a:spcPts val="0"/>
              </a:spcBef>
              <a:buClr>
                <a:schemeClr val="tx1"/>
              </a:buClr>
            </a:pPr>
            <a:r>
              <a:rPr lang="en-US" sz="2800" dirty="0" smtClean="0"/>
              <a:t>Resource Optimization Techniques</a:t>
            </a:r>
          </a:p>
          <a:p>
            <a:pPr>
              <a:spcBef>
                <a:spcPts val="0"/>
              </a:spcBef>
              <a:buClr>
                <a:schemeClr val="tx1"/>
              </a:buClr>
            </a:pPr>
            <a:r>
              <a:rPr lang="en-US" sz="2800" dirty="0" smtClean="0"/>
              <a:t>Modeling Techniques</a:t>
            </a:r>
          </a:p>
          <a:p>
            <a:pPr>
              <a:spcBef>
                <a:spcPts val="0"/>
              </a:spcBef>
              <a:buClr>
                <a:schemeClr val="tx1"/>
              </a:buClr>
            </a:pPr>
            <a:r>
              <a:rPr lang="en-US" sz="2800" dirty="0" smtClean="0"/>
              <a:t>Leads and Lags</a:t>
            </a:r>
          </a:p>
          <a:p>
            <a:pPr>
              <a:spcBef>
                <a:spcPts val="0"/>
              </a:spcBef>
              <a:buClr>
                <a:schemeClr val="tx1"/>
              </a:buClr>
            </a:pPr>
            <a:r>
              <a:rPr lang="en-US" sz="2800" dirty="0" smtClean="0"/>
              <a:t>Schedule Compression</a:t>
            </a:r>
          </a:p>
          <a:p>
            <a:pPr>
              <a:spcBef>
                <a:spcPts val="0"/>
              </a:spcBef>
              <a:buClr>
                <a:schemeClr val="tx1"/>
              </a:buClr>
            </a:pPr>
            <a:r>
              <a:rPr lang="en-US" sz="2800" dirty="0" smtClean="0"/>
              <a:t>Scheduling Tools</a:t>
            </a:r>
            <a:endParaRPr lang="en-US" sz="2800" dirty="0"/>
          </a:p>
        </p:txBody>
      </p:sp>
      <p:sp>
        <p:nvSpPr>
          <p:cNvPr id="6" name="Rectangle 5"/>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1688624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806825"/>
          </a:xfrm>
        </p:spPr>
        <p:txBody>
          <a:bodyPr>
            <a:normAutofit lnSpcReduction="10000"/>
          </a:bodyPr>
          <a:lstStyle/>
          <a:p>
            <a:pPr marL="342900" lvl="1" indent="-342900" algn="just">
              <a:buClr>
                <a:schemeClr val="tx1"/>
              </a:buClr>
              <a:buFont typeface="Arial" panose="020B0604020202020204" pitchFamily="34" charset="0"/>
              <a:buChar char="•"/>
              <a:defRPr/>
            </a:pPr>
            <a:r>
              <a:rPr lang="en-US" altLang="ja-JP" sz="3200" b="1" i="1" kern="0" dirty="0" smtClean="0">
                <a:ea typeface="MS PGothic" pitchFamily="34" charset="-128"/>
              </a:rPr>
              <a:t>Develop Schedule </a:t>
            </a:r>
            <a:r>
              <a:rPr lang="en-US" altLang="ja-JP" sz="2600" b="1" kern="0" dirty="0" smtClean="0">
                <a:ea typeface="MS PGothic" pitchFamily="34" charset="-128"/>
              </a:rPr>
              <a:t>is the </a:t>
            </a:r>
            <a:r>
              <a:rPr lang="en-US" sz="2600" b="1" kern="0" dirty="0" smtClean="0">
                <a:ea typeface="MS PGothic" pitchFamily="34" charset="-128"/>
              </a:rPr>
              <a:t>Process </a:t>
            </a:r>
            <a:r>
              <a:rPr lang="en-US" sz="2600" b="1" kern="0" dirty="0">
                <a:ea typeface="MS PGothic" pitchFamily="34" charset="-128"/>
              </a:rPr>
              <a:t>of </a:t>
            </a:r>
            <a:r>
              <a:rPr lang="en-US" sz="2600" b="1" kern="0" dirty="0" smtClean="0">
                <a:ea typeface="MS PGothic" pitchFamily="34" charset="-128"/>
              </a:rPr>
              <a:t>analyzing activity sequences, durations, resource requirements, and schedule constraints to create the project schedule model.</a:t>
            </a:r>
          </a:p>
          <a:p>
            <a:pPr marL="342900" lvl="1" indent="-342900" algn="just">
              <a:buClr>
                <a:schemeClr val="tx1"/>
              </a:buClr>
              <a:buFont typeface="Arial" panose="020B0604020202020204" pitchFamily="34" charset="0"/>
              <a:buChar char="•"/>
              <a:defRPr/>
            </a:pPr>
            <a:r>
              <a:rPr lang="en-US" sz="2600" b="1" kern="0" dirty="0" smtClean="0">
                <a:ea typeface="MS PGothic" pitchFamily="34" charset="-128"/>
              </a:rPr>
              <a:t>The key benefit of this process is that by entering schedule activities, durations, resources, resource availabilities, and logical relationships into the scheduling tool, it generates a schedule model with planned dates for completing project activities..</a:t>
            </a:r>
            <a:endParaRPr lang="ur-PK" altLang="ja-JP" sz="2700" b="1" dirty="0"/>
          </a:p>
        </p:txBody>
      </p:sp>
      <p:sp>
        <p:nvSpPr>
          <p:cNvPr id="7" name="TextBox 6"/>
          <p:cNvSpPr txBox="1"/>
          <p:nvPr/>
        </p:nvSpPr>
        <p:spPr>
          <a:xfrm>
            <a:off x="1143000" y="0"/>
            <a:ext cx="6858000" cy="830997"/>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4800" dirty="0" smtClean="0"/>
              <a:t>Develop Schedule</a:t>
            </a:r>
            <a:endParaRPr lang="en-US" sz="4800" dirty="0"/>
          </a:p>
        </p:txBody>
      </p:sp>
    </p:spTree>
    <p:extLst>
      <p:ext uri="{BB962C8B-B14F-4D97-AF65-F5344CB8AC3E}">
        <p14:creationId xmlns:p14="http://schemas.microsoft.com/office/powerpoint/2010/main" val="2619758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6.6.2.1 Schedule Network Analysis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1" y="2676128"/>
            <a:ext cx="9144001" cy="1952368"/>
          </a:xfrm>
          <a:prstGeom prst="rect">
            <a:avLst/>
          </a:prstGeom>
        </p:spPr>
      </p:pic>
    </p:spTree>
    <p:extLst>
      <p:ext uri="{BB962C8B-B14F-4D97-AF65-F5344CB8AC3E}">
        <p14:creationId xmlns:p14="http://schemas.microsoft.com/office/powerpoint/2010/main" val="1895167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solidFill>
                  <a:srgbClr val="0070C0"/>
                </a:solidFill>
              </a:rPr>
              <a:t>Schedule </a:t>
            </a:r>
            <a:r>
              <a:rPr lang="en-US" b="1" dirty="0" smtClean="0">
                <a:solidFill>
                  <a:srgbClr val="0070C0"/>
                </a:solidFill>
              </a:rPr>
              <a:t>Network Analysis</a:t>
            </a:r>
            <a:endParaRPr lang="en-AU" b="1" dirty="0">
              <a:solidFill>
                <a:srgbClr val="0070C0"/>
              </a:solidFill>
            </a:endParaRPr>
          </a:p>
        </p:txBody>
      </p:sp>
      <p:sp>
        <p:nvSpPr>
          <p:cNvPr id="3" name="Content Placeholder 2"/>
          <p:cNvSpPr>
            <a:spLocks noGrp="1"/>
          </p:cNvSpPr>
          <p:nvPr>
            <p:ph idx="1"/>
          </p:nvPr>
        </p:nvSpPr>
        <p:spPr>
          <a:xfrm>
            <a:off x="152400" y="1066800"/>
            <a:ext cx="8839200" cy="5791200"/>
          </a:xfrm>
        </p:spPr>
        <p:txBody>
          <a:bodyPr>
            <a:noAutofit/>
          </a:bodyPr>
          <a:lstStyle/>
          <a:p>
            <a:r>
              <a:rPr lang="en-US" sz="2000" dirty="0" smtClean="0">
                <a:latin typeface="Arial" pitchFamily="34" charset="0"/>
                <a:cs typeface="Arial" pitchFamily="34" charset="0"/>
              </a:rPr>
              <a:t>A technique </a:t>
            </a:r>
            <a:r>
              <a:rPr lang="en-US" sz="2000" dirty="0">
                <a:latin typeface="Arial" pitchFamily="34" charset="0"/>
                <a:cs typeface="Arial" pitchFamily="34" charset="0"/>
              </a:rPr>
              <a:t>used by project managers to analyze schedule information and generate realistic and optimal project schedules. </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 </a:t>
            </a:r>
            <a:r>
              <a:rPr lang="en-US" sz="2000" dirty="0">
                <a:latin typeface="Arial" pitchFamily="34" charset="0"/>
                <a:cs typeface="Arial" pitchFamily="34" charset="0"/>
              </a:rPr>
              <a:t>This analysis should be performed upon completion of the draft schedule and network diagram and after each schedule update.  </a:t>
            </a:r>
            <a:endParaRPr lang="en-US" sz="2000" dirty="0" smtClean="0">
              <a:latin typeface="Arial" pitchFamily="34" charset="0"/>
              <a:cs typeface="Arial" pitchFamily="34" charset="0"/>
            </a:endParaRPr>
          </a:p>
          <a:p>
            <a:r>
              <a:rPr lang="en-US" sz="2000" b="1" dirty="0" smtClean="0">
                <a:solidFill>
                  <a:srgbClr val="0070C0"/>
                </a:solidFill>
                <a:latin typeface="Arial" pitchFamily="34" charset="0"/>
                <a:cs typeface="Arial" pitchFamily="34" charset="0"/>
              </a:rPr>
              <a:t>It involves</a:t>
            </a:r>
            <a:r>
              <a:rPr lang="en-US" sz="2000" dirty="0" smtClean="0">
                <a:latin typeface="Arial" pitchFamily="34" charset="0"/>
                <a:cs typeface="Arial" pitchFamily="34" charset="0"/>
              </a:rPr>
              <a:t>: </a:t>
            </a:r>
            <a:endParaRPr lang="en-AU" sz="2000" dirty="0">
              <a:latin typeface="Arial" pitchFamily="34" charset="0"/>
              <a:cs typeface="Arial" pitchFamily="34" charset="0"/>
            </a:endParaRPr>
          </a:p>
          <a:p>
            <a:pPr lvl="0"/>
            <a:r>
              <a:rPr lang="en-US" sz="2000" dirty="0">
                <a:latin typeface="Arial" pitchFamily="34" charset="0"/>
                <a:cs typeface="Arial" pitchFamily="34" charset="0"/>
              </a:rPr>
              <a:t>Identifying the schedule impact of task dependencies </a:t>
            </a:r>
            <a:endParaRPr lang="en-AU" sz="2000" dirty="0">
              <a:latin typeface="Arial" pitchFamily="34" charset="0"/>
              <a:cs typeface="Arial" pitchFamily="34" charset="0"/>
            </a:endParaRPr>
          </a:p>
          <a:p>
            <a:pPr lvl="0"/>
            <a:r>
              <a:rPr lang="en-US" sz="2000" dirty="0">
                <a:latin typeface="Arial" pitchFamily="34" charset="0"/>
                <a:cs typeface="Arial" pitchFamily="34" charset="0"/>
              </a:rPr>
              <a:t>Identifying critical path tasks and understanding the impact of the critical path on the schedule. </a:t>
            </a:r>
            <a:endParaRPr lang="en-US" sz="2000" dirty="0" smtClean="0">
              <a:latin typeface="Arial" pitchFamily="34" charset="0"/>
              <a:cs typeface="Arial" pitchFamily="34" charset="0"/>
            </a:endParaRPr>
          </a:p>
          <a:p>
            <a:pPr lvl="0"/>
            <a:r>
              <a:rPr lang="en-US" sz="2000" dirty="0" smtClean="0">
                <a:latin typeface="Arial" pitchFamily="34" charset="0"/>
                <a:cs typeface="Arial" pitchFamily="34" charset="0"/>
              </a:rPr>
              <a:t>Analyzing </a:t>
            </a:r>
            <a:r>
              <a:rPr lang="en-US" sz="2000" dirty="0">
                <a:latin typeface="Arial" pitchFamily="34" charset="0"/>
                <a:cs typeface="Arial" pitchFamily="34" charset="0"/>
              </a:rPr>
              <a:t>the effects of schedule constraints and externally imposed dates</a:t>
            </a:r>
            <a:endParaRPr lang="en-AU" sz="2000" dirty="0">
              <a:latin typeface="Arial" pitchFamily="34" charset="0"/>
              <a:cs typeface="Arial" pitchFamily="34" charset="0"/>
            </a:endParaRPr>
          </a:p>
          <a:p>
            <a:pPr lvl="0"/>
            <a:r>
              <a:rPr lang="en-US" sz="2000" dirty="0">
                <a:latin typeface="Arial" pitchFamily="34" charset="0"/>
                <a:cs typeface="Arial" pitchFamily="34" charset="0"/>
              </a:rPr>
              <a:t>Understanding which tasks can experience delays without delaying the overall schedule </a:t>
            </a:r>
            <a:endParaRPr lang="en-AU" sz="2000" dirty="0">
              <a:latin typeface="Arial" pitchFamily="34" charset="0"/>
              <a:cs typeface="Arial" pitchFamily="34" charset="0"/>
            </a:endParaRPr>
          </a:p>
          <a:p>
            <a:pPr lvl="0"/>
            <a:r>
              <a:rPr lang="en-US" sz="2000" dirty="0">
                <a:latin typeface="Arial" pitchFamily="34" charset="0"/>
                <a:cs typeface="Arial" pitchFamily="34" charset="0"/>
              </a:rPr>
              <a:t>Conducting “what if” analysis of various activity durations (for example, what if the testing activities take twice as long as is currently planned?)</a:t>
            </a:r>
            <a:endParaRPr lang="en-AU" sz="2000" dirty="0">
              <a:latin typeface="Arial" pitchFamily="34" charset="0"/>
              <a:cs typeface="Arial" pitchFamily="34" charset="0"/>
            </a:endParaRPr>
          </a:p>
          <a:p>
            <a:pPr lvl="0"/>
            <a:r>
              <a:rPr lang="en-US" sz="2000" dirty="0">
                <a:latin typeface="Arial" pitchFamily="34" charset="0"/>
                <a:cs typeface="Arial" pitchFamily="34" charset="0"/>
              </a:rPr>
              <a:t>Assessing resource</a:t>
            </a:r>
            <a:r>
              <a:rPr lang="en-US" sz="2000" b="1" dirty="0">
                <a:latin typeface="Arial" pitchFamily="34" charset="0"/>
                <a:cs typeface="Arial" pitchFamily="34" charset="0"/>
              </a:rPr>
              <a:t> </a:t>
            </a:r>
            <a:r>
              <a:rPr lang="en-US" sz="2000" dirty="0">
                <a:latin typeface="Arial" pitchFamily="34" charset="0"/>
                <a:cs typeface="Arial" pitchFamily="34" charset="0"/>
              </a:rPr>
              <a:t>allocation and leveling to prevent resource over-allocation</a:t>
            </a:r>
            <a:endParaRPr lang="en-AU" sz="2000" dirty="0">
              <a:latin typeface="Arial" pitchFamily="34" charset="0"/>
              <a:cs typeface="Arial" pitchFamily="34" charset="0"/>
            </a:endParaRPr>
          </a:p>
          <a:p>
            <a:pPr lvl="0"/>
            <a:r>
              <a:rPr lang="en-US" sz="2000" dirty="0">
                <a:latin typeface="Arial" pitchFamily="34" charset="0"/>
                <a:cs typeface="Arial" pitchFamily="34" charset="0"/>
              </a:rPr>
              <a:t>Assessing fast tracking or crashing </a:t>
            </a:r>
            <a:r>
              <a:rPr lang="en-US" sz="2000" dirty="0" smtClean="0">
                <a:latin typeface="Arial" pitchFamily="34" charset="0"/>
                <a:cs typeface="Arial" pitchFamily="34" charset="0"/>
              </a:rPr>
              <a:t>options</a:t>
            </a:r>
            <a:endParaRPr lang="en-AU" sz="2000" dirty="0">
              <a:latin typeface="Arial" pitchFamily="34" charset="0"/>
              <a:cs typeface="Arial" pitchFamily="34" charset="0"/>
            </a:endParaRPr>
          </a:p>
        </p:txBody>
      </p:sp>
    </p:spTree>
    <p:extLst>
      <p:ext uri="{BB962C8B-B14F-4D97-AF65-F5344CB8AC3E}">
        <p14:creationId xmlns:p14="http://schemas.microsoft.com/office/powerpoint/2010/main" val="2816700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6.6.2.4 Resource Optimization Techniques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7907" y="2060848"/>
            <a:ext cx="9136093" cy="2904682"/>
          </a:xfrm>
          <a:prstGeom prst="rect">
            <a:avLst/>
          </a:prstGeom>
        </p:spPr>
      </p:pic>
    </p:spTree>
    <p:extLst>
      <p:ext uri="{BB962C8B-B14F-4D97-AF65-F5344CB8AC3E}">
        <p14:creationId xmlns:p14="http://schemas.microsoft.com/office/powerpoint/2010/main" val="1504539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solidFill>
                  <a:srgbClr val="002060"/>
                </a:solidFill>
              </a:rPr>
              <a:t>Resource Leveling </a:t>
            </a:r>
            <a:endParaRPr lang="en-AU" b="1"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pPr marL="0" lvl="0" indent="0" algn="just">
              <a:buNone/>
            </a:pPr>
            <a:r>
              <a:rPr lang="en-US" dirty="0" smtClean="0">
                <a:solidFill>
                  <a:srgbClr val="0070C0"/>
                </a:solidFill>
              </a:rPr>
              <a:t>Resource </a:t>
            </a:r>
            <a:r>
              <a:rPr lang="en-US" dirty="0">
                <a:solidFill>
                  <a:srgbClr val="0070C0"/>
                </a:solidFill>
              </a:rPr>
              <a:t>leveling is the process of changing schedule resource allocation to resolve over-allocations or conflicts.  Resource leveling is applied to a schedule that has already been analyzed by the critical path method.  This technique is used to adjust a project schedule if shared resources are only available at certain times, or in limited quantities, or if a Project Manager wants to maintain resource usage at a constant level.  Resource leveling is often used to correct resource over-allocations and will often change the critical path.  The network diagram should be recreated after resource leveling to assess the updated critical path.</a:t>
            </a:r>
            <a:endParaRPr lang="en-AU" dirty="0">
              <a:solidFill>
                <a:srgbClr val="0070C0"/>
              </a:solidFill>
            </a:endParaRPr>
          </a:p>
          <a:p>
            <a:pPr algn="just"/>
            <a:endParaRPr lang="en-AU" dirty="0">
              <a:solidFill>
                <a:srgbClr val="0070C0"/>
              </a:solidFill>
            </a:endParaRPr>
          </a:p>
        </p:txBody>
      </p:sp>
    </p:spTree>
    <p:extLst>
      <p:ext uri="{BB962C8B-B14F-4D97-AF65-F5344CB8AC3E}">
        <p14:creationId xmlns:p14="http://schemas.microsoft.com/office/powerpoint/2010/main" val="1331301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35696" y="1808813"/>
            <a:ext cx="5262909" cy="5049187"/>
          </a:xfrm>
          <a:prstGeom prst="rect">
            <a:avLst/>
          </a:prstGeom>
        </p:spPr>
      </p:pic>
      <p:sp>
        <p:nvSpPr>
          <p:cNvPr id="3" name="Content Placeholder 2"/>
          <p:cNvSpPr>
            <a:spLocks noGrp="1"/>
          </p:cNvSpPr>
          <p:nvPr>
            <p:ph idx="1"/>
          </p:nvPr>
        </p:nvSpPr>
        <p:spPr>
          <a:xfrm>
            <a:off x="457200" y="13716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6.6.2.4 Resource Optimization Techniques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76200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752829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6.6.2.4 Resource Optimization Techniques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16804" y="2492896"/>
            <a:ext cx="9127196" cy="1644425"/>
          </a:xfrm>
          <a:prstGeom prst="rect">
            <a:avLst/>
          </a:prstGeom>
        </p:spPr>
      </p:pic>
    </p:spTree>
    <p:extLst>
      <p:ext uri="{BB962C8B-B14F-4D97-AF65-F5344CB8AC3E}">
        <p14:creationId xmlns:p14="http://schemas.microsoft.com/office/powerpoint/2010/main" val="2304465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6.6.2.6 Leads and Lags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7566" y="2231886"/>
            <a:ext cx="9136433" cy="2090115"/>
          </a:xfrm>
          <a:prstGeom prst="rect">
            <a:avLst/>
          </a:prstGeom>
        </p:spPr>
      </p:pic>
    </p:spTree>
    <p:extLst>
      <p:ext uri="{BB962C8B-B14F-4D97-AF65-F5344CB8AC3E}">
        <p14:creationId xmlns:p14="http://schemas.microsoft.com/office/powerpoint/2010/main" val="2711768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Schedule Compression Techniques</a:t>
            </a:r>
            <a:endParaRPr lang="en-AU" dirty="0">
              <a:solidFill>
                <a:srgbClr val="0070C0"/>
              </a:solidFill>
            </a:endParaRPr>
          </a:p>
        </p:txBody>
      </p:sp>
      <p:sp>
        <p:nvSpPr>
          <p:cNvPr id="3" name="Content Placeholder 2"/>
          <p:cNvSpPr>
            <a:spLocks noGrp="1"/>
          </p:cNvSpPr>
          <p:nvPr>
            <p:ph idx="1"/>
          </p:nvPr>
        </p:nvSpPr>
        <p:spPr>
          <a:xfrm>
            <a:off x="457200" y="1600201"/>
            <a:ext cx="8229600" cy="3352800"/>
          </a:xfrm>
        </p:spPr>
        <p:txBody>
          <a:bodyPr>
            <a:normAutofit fontScale="85000" lnSpcReduction="20000"/>
          </a:bodyPr>
          <a:lstStyle/>
          <a:p>
            <a:pPr marL="0" indent="0" algn="just">
              <a:buNone/>
            </a:pPr>
            <a:endParaRPr lang="en-AU" b="1" dirty="0"/>
          </a:p>
          <a:p>
            <a:pPr marL="0" indent="0" algn="just">
              <a:buNone/>
            </a:pPr>
            <a:r>
              <a:rPr lang="en-US" dirty="0"/>
              <a:t>As a result of network diagram analysis, project teams may identify a need to compress the schedule.  Schedule compression shortens the project schedule in order to meet schedule deadlines without reducing the project scope.  Schedule compression techniques include crashing and fast tracking.</a:t>
            </a:r>
            <a:r>
              <a:rPr lang="en-US" b="1" dirty="0"/>
              <a:t>  </a:t>
            </a:r>
            <a:r>
              <a:rPr lang="en-US" dirty="0"/>
              <a:t>If utilized, project teams should recreate and reassess the network diagram to ensure that no new schedule issues have emerged.</a:t>
            </a:r>
            <a:endParaRPr lang="en-AU" dirty="0"/>
          </a:p>
          <a:p>
            <a:pPr marL="0" indent="0" algn="just">
              <a:buNone/>
            </a:pPr>
            <a:endParaRPr lang="en-AU" dirty="0"/>
          </a:p>
          <a:p>
            <a:pPr algn="just"/>
            <a:endParaRPr lang="en-AU" dirty="0"/>
          </a:p>
        </p:txBody>
      </p:sp>
    </p:spTree>
    <p:extLst>
      <p:ext uri="{BB962C8B-B14F-4D97-AF65-F5344CB8AC3E}">
        <p14:creationId xmlns:p14="http://schemas.microsoft.com/office/powerpoint/2010/main" val="4112802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6.6.2.7 Schedule Compression</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0" y="2086000"/>
            <a:ext cx="9144000" cy="4109803"/>
          </a:xfrm>
          <a:prstGeom prst="rect">
            <a:avLst/>
          </a:prstGeom>
        </p:spPr>
      </p:pic>
    </p:spTree>
    <p:extLst>
      <p:ext uri="{BB962C8B-B14F-4D97-AF65-F5344CB8AC3E}">
        <p14:creationId xmlns:p14="http://schemas.microsoft.com/office/powerpoint/2010/main" val="1377710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Crashing</a:t>
            </a:r>
            <a:endParaRPr lang="en-AU"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pPr marL="0" lvl="0" indent="0" algn="just">
              <a:buNone/>
            </a:pPr>
            <a:r>
              <a:rPr lang="en-US" dirty="0" smtClean="0"/>
              <a:t>Crashing </a:t>
            </a:r>
            <a:r>
              <a:rPr lang="en-US" dirty="0"/>
              <a:t>involves either adding resources or increasing work hours (overtime, weekends) to shorten task duration.  Shorter task durations typically result in higher task costs, so project teams must determine, prior to crashing, whether the total costs savings is enough to justify the higher costs.  Crashing almost always requires cost increases because it usually necessitates new tasks.  Crashing is a controversial technique because adding project resources can increase project complexity or risk and may ultimately have a negative impact on the schedule.  Crashing does not involve reducing project scope or eliminating project tasks.</a:t>
            </a:r>
            <a:endParaRPr lang="en-AU" dirty="0"/>
          </a:p>
          <a:p>
            <a:pPr algn="just"/>
            <a:endParaRPr lang="en-AU" dirty="0"/>
          </a:p>
        </p:txBody>
      </p:sp>
    </p:spTree>
    <p:extLst>
      <p:ext uri="{BB962C8B-B14F-4D97-AF65-F5344CB8AC3E}">
        <p14:creationId xmlns:p14="http://schemas.microsoft.com/office/powerpoint/2010/main" val="122654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96000" y="2438400"/>
            <a:ext cx="2667000"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87325" indent="-187325">
              <a:spcBef>
                <a:spcPts val="1200"/>
              </a:spcBef>
              <a:buFont typeface="+mj-lt"/>
              <a:buAutoNum type="arabicPeriod"/>
              <a:defRPr/>
            </a:pPr>
            <a:r>
              <a:rPr lang="en-US" sz="1600" dirty="0">
                <a:solidFill>
                  <a:schemeClr val="tx1"/>
                </a:solidFill>
                <a:latin typeface="Gill Sans MT Condensed" pitchFamily="34" charset="0"/>
              </a:rPr>
              <a:t>Schedule Baseline</a:t>
            </a:r>
          </a:p>
          <a:p>
            <a:pPr marL="187325" indent="-187325">
              <a:spcBef>
                <a:spcPts val="1200"/>
              </a:spcBef>
              <a:buFont typeface="+mj-lt"/>
              <a:buAutoNum type="arabicPeriod"/>
              <a:defRPr/>
            </a:pPr>
            <a:r>
              <a:rPr lang="en-US" sz="1600" dirty="0" smtClean="0">
                <a:solidFill>
                  <a:schemeClr val="tx1"/>
                </a:solidFill>
                <a:latin typeface="Gill Sans MT Condensed" pitchFamily="34" charset="0"/>
              </a:rPr>
              <a:t>Project Schedule</a:t>
            </a:r>
          </a:p>
          <a:p>
            <a:pPr marL="187325" indent="-187325">
              <a:spcBef>
                <a:spcPts val="1200"/>
              </a:spcBef>
              <a:buFont typeface="+mj-lt"/>
              <a:buAutoNum type="arabicPeriod"/>
              <a:defRPr/>
            </a:pPr>
            <a:r>
              <a:rPr lang="en-US" sz="1600" dirty="0" smtClean="0">
                <a:solidFill>
                  <a:schemeClr val="tx1"/>
                </a:solidFill>
                <a:latin typeface="Gill Sans MT Condensed" pitchFamily="34" charset="0"/>
              </a:rPr>
              <a:t>Schedule Data</a:t>
            </a:r>
          </a:p>
          <a:p>
            <a:pPr marL="187325" indent="-187325">
              <a:spcBef>
                <a:spcPts val="1200"/>
              </a:spcBef>
              <a:buFont typeface="+mj-lt"/>
              <a:buAutoNum type="arabicPeriod"/>
              <a:defRPr/>
            </a:pPr>
            <a:r>
              <a:rPr lang="en-US" sz="1600" dirty="0" smtClean="0">
                <a:solidFill>
                  <a:schemeClr val="tx1"/>
                </a:solidFill>
                <a:latin typeface="Gill Sans MT Condensed" pitchFamily="34" charset="0"/>
              </a:rPr>
              <a:t>Project Calendars</a:t>
            </a:r>
          </a:p>
          <a:p>
            <a:pPr marL="187325" indent="-187325">
              <a:spcBef>
                <a:spcPts val="1200"/>
              </a:spcBef>
              <a:buFont typeface="+mj-lt"/>
              <a:buAutoNum type="arabicPeriod"/>
              <a:defRPr/>
            </a:pPr>
            <a:r>
              <a:rPr lang="en-US" sz="1600" dirty="0" smtClean="0">
                <a:solidFill>
                  <a:schemeClr val="tx1"/>
                </a:solidFill>
                <a:latin typeface="Gill Sans MT Condensed" pitchFamily="34" charset="0"/>
              </a:rPr>
              <a:t>Project Management Plan updates</a:t>
            </a:r>
          </a:p>
          <a:p>
            <a:pPr marL="187325" indent="-187325">
              <a:spcBef>
                <a:spcPts val="1200"/>
              </a:spcBef>
              <a:buFont typeface="+mj-lt"/>
              <a:buAutoNum type="arabicPeriod"/>
              <a:defRPr/>
            </a:pPr>
            <a:r>
              <a:rPr lang="en-US" sz="1600" dirty="0" smtClean="0">
                <a:solidFill>
                  <a:schemeClr val="tx1"/>
                </a:solidFill>
                <a:latin typeface="Gill Sans MT Condensed" pitchFamily="34" charset="0"/>
              </a:rPr>
              <a:t>Project Documents Updates</a:t>
            </a:r>
          </a:p>
          <a:p>
            <a:pPr>
              <a:spcBef>
                <a:spcPts val="1200"/>
              </a:spcBef>
              <a:defRPr/>
            </a:pPr>
            <a:r>
              <a:rPr lang="en-US" sz="1600" dirty="0" smtClean="0">
                <a:solidFill>
                  <a:schemeClr val="tx1"/>
                </a:solidFill>
                <a:latin typeface="Gill Sans MT Condensed" pitchFamily="34" charset="0"/>
              </a:rPr>
              <a:t>____________</a:t>
            </a:r>
            <a:endParaRPr lang="en-US" sz="1600" dirty="0">
              <a:solidFill>
                <a:schemeClr val="tx1"/>
              </a:solidFill>
              <a:latin typeface="Gill Sans MT Condensed" pitchFamily="34" charset="0"/>
            </a:endParaRPr>
          </a:p>
          <a:p>
            <a:pPr marL="114300" indent="-114300">
              <a:spcBef>
                <a:spcPts val="1200"/>
              </a:spcBef>
              <a:buFont typeface="Arial" pitchFamily="34" charset="0"/>
              <a:buChar char="•"/>
              <a:defRPr/>
            </a:pPr>
            <a:endParaRPr lang="en-US" sz="1600" dirty="0">
              <a:solidFill>
                <a:schemeClr val="tx1"/>
              </a:solidFill>
              <a:latin typeface="Gill Sans MT Condensed" pitchFamily="34" charset="0"/>
            </a:endParaRPr>
          </a:p>
        </p:txBody>
      </p:sp>
      <p:sp>
        <p:nvSpPr>
          <p:cNvPr id="18" name="Rectangle 17"/>
          <p:cNvSpPr/>
          <p:nvPr/>
        </p:nvSpPr>
        <p:spPr>
          <a:xfrm>
            <a:off x="3200400" y="2438400"/>
            <a:ext cx="2701925" cy="44196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87325" indent="-187325">
              <a:spcAft>
                <a:spcPts val="0"/>
              </a:spcAft>
              <a:buFont typeface="+mj-lt"/>
              <a:buAutoNum type="arabicPeriod"/>
              <a:defRPr/>
            </a:pPr>
            <a:r>
              <a:rPr lang="en-US" sz="1600" dirty="0" smtClean="0">
                <a:solidFill>
                  <a:schemeClr val="tx1"/>
                </a:solidFill>
                <a:latin typeface="Gill Sans MT Condensed" pitchFamily="34" charset="0"/>
              </a:rPr>
              <a:t>Schedule Network Analysis</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Critical Path Method</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Critical Chain Method</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Resource Optimization Techniques</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Modeling Techniques</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Leads and Lags</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Schedule Compression</a:t>
            </a:r>
          </a:p>
          <a:p>
            <a:pPr marL="187325" indent="-187325">
              <a:spcAft>
                <a:spcPts val="0"/>
              </a:spcAft>
              <a:buFont typeface="+mj-lt"/>
              <a:buAutoNum type="arabicPeriod"/>
              <a:defRPr/>
            </a:pPr>
            <a:r>
              <a:rPr lang="en-US" sz="1600" dirty="0" smtClean="0">
                <a:solidFill>
                  <a:schemeClr val="tx1"/>
                </a:solidFill>
                <a:latin typeface="Gill Sans MT Condensed" pitchFamily="34" charset="0"/>
              </a:rPr>
              <a:t>Scheduling Tools</a:t>
            </a:r>
            <a:endParaRPr lang="en-US" sz="1600" dirty="0">
              <a:solidFill>
                <a:schemeClr val="tx1"/>
              </a:solidFill>
              <a:latin typeface="Gill Sans MT Condensed" pitchFamily="34" charset="0"/>
            </a:endParaRPr>
          </a:p>
          <a:p>
            <a:pPr>
              <a:spcAft>
                <a:spcPts val="0"/>
              </a:spcAft>
              <a:defRPr/>
            </a:pPr>
            <a:r>
              <a:rPr lang="en-US" sz="1600" dirty="0" smtClean="0">
                <a:solidFill>
                  <a:schemeClr val="tx1"/>
                </a:solidFill>
                <a:latin typeface="Gill Sans MT Condensed" pitchFamily="34" charset="0"/>
              </a:rPr>
              <a:t>____________</a:t>
            </a:r>
            <a:endParaRPr lang="en-US" sz="1600" dirty="0">
              <a:solidFill>
                <a:schemeClr val="tx1"/>
              </a:solidFill>
              <a:latin typeface="Gill Sans MT Condensed" pitchFamily="34" charset="0"/>
            </a:endParaRPr>
          </a:p>
          <a:p>
            <a:pPr marL="114300" indent="-114300">
              <a:spcAft>
                <a:spcPts val="0"/>
              </a:spcAft>
              <a:buFont typeface="Arial" pitchFamily="34" charset="0"/>
              <a:buChar char="•"/>
              <a:defRPr/>
            </a:pPr>
            <a:endParaRPr lang="en-US" sz="1600" dirty="0">
              <a:solidFill>
                <a:schemeClr val="tx1"/>
              </a:solidFill>
              <a:latin typeface="Gill Sans MT Condensed" pitchFamily="34" charset="0"/>
            </a:endParaRPr>
          </a:p>
        </p:txBody>
      </p:sp>
      <p:sp>
        <p:nvSpPr>
          <p:cNvPr id="20" name="Rectangle 19"/>
          <p:cNvSpPr/>
          <p:nvPr/>
        </p:nvSpPr>
        <p:spPr>
          <a:xfrm>
            <a:off x="381000" y="24384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a:lstStyle/>
          <a:p>
            <a:pPr marL="176213" indent="-176213">
              <a:spcAft>
                <a:spcPts val="0"/>
              </a:spcAft>
              <a:buFont typeface="+mj-lt"/>
              <a:buAutoNum type="arabicPeriod"/>
              <a:defRPr/>
            </a:pPr>
            <a:r>
              <a:rPr lang="en-US" sz="1400" dirty="0" smtClean="0">
                <a:solidFill>
                  <a:schemeClr val="tx1"/>
                </a:solidFill>
                <a:latin typeface="Gill Sans MT Condensed" pitchFamily="34" charset="0"/>
              </a:rPr>
              <a:t>Schedule Management Plan</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Activity List</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Activity Attributes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Project Schedule Network Diagrams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Activity Resource Requirements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Resource Calendars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Activity Duration Estimates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Project Scope Statement</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Risk Register</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Project Staff assignments</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Resource Breakdown Structure</a:t>
            </a:r>
          </a:p>
          <a:p>
            <a:pPr marL="176213" indent="-176213">
              <a:spcAft>
                <a:spcPts val="0"/>
              </a:spcAft>
              <a:buFont typeface="+mj-lt"/>
              <a:buAutoNum type="arabicPeriod"/>
              <a:defRPr/>
            </a:pPr>
            <a:r>
              <a:rPr lang="en-US" sz="1400" dirty="0" smtClean="0">
                <a:solidFill>
                  <a:schemeClr val="tx1"/>
                </a:solidFill>
                <a:latin typeface="Gill Sans MT Condensed" pitchFamily="34" charset="0"/>
              </a:rPr>
              <a:t>Enterprise Environmental Factors</a:t>
            </a:r>
            <a:endParaRPr lang="en-US" sz="1400" dirty="0">
              <a:solidFill>
                <a:schemeClr val="tx1"/>
              </a:solidFill>
              <a:latin typeface="Gill Sans MT Condensed" pitchFamily="34" charset="0"/>
            </a:endParaRPr>
          </a:p>
          <a:p>
            <a:pPr marL="176213" indent="-176213">
              <a:spcAft>
                <a:spcPts val="0"/>
              </a:spcAft>
              <a:buFont typeface="+mj-lt"/>
              <a:buAutoNum type="arabicPeriod"/>
              <a:defRPr/>
            </a:pPr>
            <a:r>
              <a:rPr lang="en-US" sz="1400" dirty="0" smtClean="0">
                <a:solidFill>
                  <a:schemeClr val="tx1"/>
                </a:solidFill>
                <a:latin typeface="Gill Sans MT Condensed" pitchFamily="34" charset="0"/>
              </a:rPr>
              <a:t>Organizational Process Assets</a:t>
            </a:r>
            <a:endParaRPr lang="en-US" sz="1400" dirty="0">
              <a:solidFill>
                <a:schemeClr val="tx1"/>
              </a:solidFill>
              <a:latin typeface="Gill Sans MT Condensed" pitchFamily="34" charset="0"/>
            </a:endParaRPr>
          </a:p>
          <a:p>
            <a:pPr>
              <a:spcAft>
                <a:spcPts val="0"/>
              </a:spcAft>
              <a:defRPr/>
            </a:pPr>
            <a:r>
              <a:rPr lang="en-US" sz="1400" dirty="0" smtClean="0">
                <a:solidFill>
                  <a:schemeClr val="tx1"/>
                </a:solidFill>
                <a:latin typeface="Gill Sans MT Condensed" pitchFamily="34" charset="0"/>
              </a:rPr>
              <a:t>____________</a:t>
            </a:r>
            <a:endParaRPr lang="en-US" sz="1400" dirty="0">
              <a:solidFill>
                <a:schemeClr val="tx1"/>
              </a:solidFill>
              <a:latin typeface="Gill Sans MT Condensed" pitchFamily="34" charset="0"/>
            </a:endParaRPr>
          </a:p>
          <a:p>
            <a:pPr marL="114300" indent="-114300">
              <a:spcAft>
                <a:spcPts val="0"/>
              </a:spcAft>
              <a:buFont typeface="Arial" pitchFamily="34" charset="0"/>
              <a:buChar char="•"/>
              <a:defRPr/>
            </a:pPr>
            <a:endParaRPr lang="en-US" sz="1400" dirty="0">
              <a:solidFill>
                <a:schemeClr val="tx1"/>
              </a:solidFill>
              <a:latin typeface="Gill Sans MT" pitchFamily="34" charset="0"/>
            </a:endParaRPr>
          </a:p>
        </p:txBody>
      </p:sp>
      <p:sp>
        <p:nvSpPr>
          <p:cNvPr id="6" name="Rectangle 5"/>
          <p:cNvSpPr/>
          <p:nvPr/>
        </p:nvSpPr>
        <p:spPr>
          <a:xfrm>
            <a:off x="381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1600" dirty="0">
                <a:solidFill>
                  <a:schemeClr val="tx1"/>
                </a:solidFill>
                <a:latin typeface="Gill Sans MT" pitchFamily="34" charset="0"/>
              </a:rPr>
              <a:t>Inputs	</a:t>
            </a:r>
          </a:p>
        </p:txBody>
      </p:sp>
      <p:sp>
        <p:nvSpPr>
          <p:cNvPr id="8" name="TextBox 7"/>
          <p:cNvSpPr txBox="1"/>
          <p:nvPr/>
        </p:nvSpPr>
        <p:spPr>
          <a:xfrm>
            <a:off x="381000" y="1524000"/>
            <a:ext cx="685800" cy="338554"/>
          </a:xfrm>
          <a:prstGeom prst="rect">
            <a:avLst/>
          </a:prstGeom>
          <a:noFill/>
        </p:spPr>
        <p:txBody>
          <a:bodyPr>
            <a:spAutoFit/>
          </a:bodyPr>
          <a:lstStyle/>
          <a:p>
            <a:pPr algn="ctr">
              <a:defRPr/>
            </a:pPr>
            <a:r>
              <a:rPr lang="en-US" sz="1600" dirty="0">
                <a:latin typeface="Calisto MT" pitchFamily="18" charset="0"/>
              </a:rPr>
              <a:t>1</a:t>
            </a:r>
          </a:p>
        </p:txBody>
      </p:sp>
      <p:cxnSp>
        <p:nvCxnSpPr>
          <p:cNvPr id="10" name="Straight Connector 9"/>
          <p:cNvCxnSpPr/>
          <p:nvPr/>
        </p:nvCxnSpPr>
        <p:spPr>
          <a:xfrm rot="5400000">
            <a:off x="724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036"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1600" dirty="0">
                <a:solidFill>
                  <a:schemeClr val="tx1"/>
                </a:solidFill>
                <a:latin typeface="Gill Sans MT" pitchFamily="34" charset="0"/>
              </a:rPr>
              <a:t>Tools and Techniques</a:t>
            </a:r>
          </a:p>
        </p:txBody>
      </p:sp>
      <p:sp>
        <p:nvSpPr>
          <p:cNvPr id="12" name="TextBox 11"/>
          <p:cNvSpPr txBox="1"/>
          <p:nvPr/>
        </p:nvSpPr>
        <p:spPr>
          <a:xfrm>
            <a:off x="3235325" y="1524000"/>
            <a:ext cx="685800" cy="338554"/>
          </a:xfrm>
          <a:prstGeom prst="rect">
            <a:avLst/>
          </a:prstGeom>
          <a:noFill/>
        </p:spPr>
        <p:txBody>
          <a:bodyPr>
            <a:spAutoFit/>
          </a:bodyPr>
          <a:lstStyle/>
          <a:p>
            <a:pPr algn="ctr">
              <a:defRPr/>
            </a:pPr>
            <a:r>
              <a:rPr lang="en-US" sz="1600" dirty="0">
                <a:latin typeface="Calisto MT" pitchFamily="18" charset="0"/>
              </a:rPr>
              <a:t>2</a:t>
            </a:r>
          </a:p>
        </p:txBody>
      </p:sp>
      <p:cxnSp>
        <p:nvCxnSpPr>
          <p:cNvPr id="13" name="Straight Connector 12"/>
          <p:cNvCxnSpPr/>
          <p:nvPr/>
        </p:nvCxnSpPr>
        <p:spPr>
          <a:xfrm rot="5400000">
            <a:off x="3579019"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anchor="ctr"/>
          <a:lstStyle/>
          <a:p>
            <a:pPr>
              <a:defRPr/>
            </a:pPr>
            <a:r>
              <a:rPr lang="en-US" sz="1600" dirty="0">
                <a:solidFill>
                  <a:schemeClr val="tx1"/>
                </a:solidFill>
                <a:latin typeface="Gill Sans MT" pitchFamily="34" charset="0"/>
              </a:rPr>
              <a:t>Outputs</a:t>
            </a:r>
          </a:p>
        </p:txBody>
      </p:sp>
      <p:sp>
        <p:nvSpPr>
          <p:cNvPr id="16" name="TextBox 15"/>
          <p:cNvSpPr txBox="1"/>
          <p:nvPr/>
        </p:nvSpPr>
        <p:spPr>
          <a:xfrm>
            <a:off x="6096000" y="1524000"/>
            <a:ext cx="685800" cy="338554"/>
          </a:xfrm>
          <a:prstGeom prst="rect">
            <a:avLst/>
          </a:prstGeom>
          <a:noFill/>
        </p:spPr>
        <p:txBody>
          <a:bodyPr>
            <a:spAutoFit/>
          </a:bodyPr>
          <a:lstStyle/>
          <a:p>
            <a:pPr algn="ctr">
              <a:defRPr/>
            </a:pPr>
            <a:r>
              <a:rPr lang="en-US" sz="1600" dirty="0">
                <a:latin typeface="Calisto MT" pitchFamily="18" charset="0"/>
              </a:rPr>
              <a:t>3</a:t>
            </a:r>
          </a:p>
        </p:txBody>
      </p:sp>
      <p:cxnSp>
        <p:nvCxnSpPr>
          <p:cNvPr id="17" name="Straight Connector 16"/>
          <p:cNvCxnSpPr/>
          <p:nvPr/>
        </p:nvCxnSpPr>
        <p:spPr>
          <a:xfrm rot="5400000">
            <a:off x="64396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9688" y="972979"/>
            <a:ext cx="9220200" cy="584775"/>
          </a:xfrm>
          <a:prstGeom prst="rect">
            <a:avLst/>
          </a:prstGeom>
          <a:noFill/>
        </p:spPr>
        <p:txBody>
          <a:bodyPr wrap="square" lIns="91440" tIns="45720" rIns="91440" bIns="45720">
            <a:spAutoFit/>
          </a:bodyPr>
          <a:lstStyle/>
          <a:p>
            <a:pPr algn="ctr"/>
            <a:r>
              <a:rPr lang="en-US" sz="1600" b="1" cap="all" dirty="0">
                <a:ln w="9000" cmpd="sng">
                  <a:solidFill>
                    <a:schemeClr val="accent4">
                      <a:shade val="50000"/>
                      <a:satMod val="120000"/>
                    </a:schemeClr>
                  </a:solidFill>
                  <a:prstDash val="solid"/>
                </a:ln>
                <a:effectLst>
                  <a:reflection blurRad="12700" stA="28000" endPos="45000" dist="1000" dir="5400000" sy="-100000" algn="bl" rotWithShape="0"/>
                </a:effectLst>
              </a:rPr>
              <a:t>Process of analyzing activity sequences, durations, resource requirements, and schedule constraints to create the project schedule model.</a:t>
            </a:r>
          </a:p>
        </p:txBody>
      </p:sp>
      <p:sp>
        <p:nvSpPr>
          <p:cNvPr id="35" name="TextBox 34"/>
          <p:cNvSpPr txBox="1"/>
          <p:nvPr/>
        </p:nvSpPr>
        <p:spPr>
          <a:xfrm>
            <a:off x="1242392" y="67271"/>
            <a:ext cx="6858000" cy="523220"/>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sz="2800" dirty="0" smtClean="0">
                <a:solidFill>
                  <a:schemeClr val="tx1"/>
                </a:solidFill>
                <a:latin typeface="Arial" pitchFamily="34" charset="0"/>
                <a:cs typeface="Arial" pitchFamily="34" charset="0"/>
              </a:rPr>
              <a:t>Develop Schedule</a:t>
            </a:r>
            <a:endParaRPr 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080530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style.rotation</p:attrName>
                                        </p:attrNameLst>
                                      </p:cBhvr>
                                      <p:tavLst>
                                        <p:tav tm="0">
                                          <p:val>
                                            <p:fltVal val="720"/>
                                          </p:val>
                                        </p:tav>
                                        <p:tav tm="100000">
                                          <p:val>
                                            <p:fltVal val="0"/>
                                          </p:val>
                                        </p:tav>
                                      </p:tavLst>
                                    </p:anim>
                                    <p:anim calcmode="lin" valueType="num">
                                      <p:cBhvr>
                                        <p:cTn id="9" dur="500" fill="hold"/>
                                        <p:tgtEl>
                                          <p:spTgt spid="8"/>
                                        </p:tgtEl>
                                        <p:attrNameLst>
                                          <p:attrName>ppt_h</p:attrName>
                                        </p:attrNameLst>
                                      </p:cBhvr>
                                      <p:tavLst>
                                        <p:tav tm="0">
                                          <p:val>
                                            <p:fltVal val="0"/>
                                          </p:val>
                                        </p:tav>
                                        <p:tav tm="100000">
                                          <p:val>
                                            <p:strVal val="#ppt_h"/>
                                          </p:val>
                                        </p:tav>
                                      </p:tavLst>
                                    </p:anim>
                                    <p:anim calcmode="lin" valueType="num">
                                      <p:cBhvr>
                                        <p:cTn id="10" dur="500" fill="hold"/>
                                        <p:tgtEl>
                                          <p:spTgt spid="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style.rotation</p:attrName>
                                        </p:attrNameLst>
                                      </p:cBhvr>
                                      <p:tavLst>
                                        <p:tav tm="0">
                                          <p:val>
                                            <p:fltVal val="720"/>
                                          </p:val>
                                        </p:tav>
                                        <p:tav tm="100000">
                                          <p:val>
                                            <p:fltVal val="0"/>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style.rotation</p:attrName>
                                        </p:attrNameLst>
                                      </p:cBhvr>
                                      <p:tavLst>
                                        <p:tav tm="0">
                                          <p:val>
                                            <p:fltVal val="720"/>
                                          </p:val>
                                        </p:tav>
                                        <p:tav tm="100000">
                                          <p:val>
                                            <p:fltVal val="0"/>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ppt_w</p:attrName>
                                        </p:attrNameLst>
                                      </p:cBhvr>
                                      <p:tavLst>
                                        <p:tav tm="0">
                                          <p:val>
                                            <p:fltVal val="0"/>
                                          </p:val>
                                        </p:tav>
                                        <p:tav tm="100000">
                                          <p:val>
                                            <p:strVal val="#ppt_w"/>
                                          </p:val>
                                        </p:tav>
                                      </p:tavLst>
                                    </p:anim>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nodeType="afterGroup">
                            <p:stCondLst>
                              <p:cond delay="1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nodeType="afterGroup">
                            <p:stCondLst>
                              <p:cond delay="15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bg/>
                                          </p:spTgt>
                                        </p:tgtEl>
                                        <p:attrNameLst>
                                          <p:attrName>style.visibility</p:attrName>
                                        </p:attrNameLst>
                                      </p:cBhvr>
                                      <p:to>
                                        <p:strVal val="visible"/>
                                      </p:to>
                                    </p:set>
                                    <p:anim calcmode="lin" valueType="num">
                                      <p:cBhvr additive="base">
                                        <p:cTn id="39"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20">
                                            <p:bg/>
                                          </p:spTgt>
                                        </p:tgtEl>
                                        <p:attrNameLst>
                                          <p:attrName>ppt_y</p:attrName>
                                        </p:attrNameLst>
                                      </p:cBhvr>
                                      <p:tavLst>
                                        <p:tav tm="0">
                                          <p:val>
                                            <p:strVal val="1+#ppt_h/2"/>
                                          </p:val>
                                        </p:tav>
                                        <p:tav tm="100000">
                                          <p:val>
                                            <p:strVal val="#ppt_y"/>
                                          </p:val>
                                        </p:tav>
                                      </p:tavLst>
                                    </p:anim>
                                  </p:childTnLst>
                                </p:cTn>
                              </p:par>
                            </p:childTnLst>
                          </p:cTn>
                        </p:par>
                        <p:par>
                          <p:cTn id="41" fill="hold" nodeType="withGroup">
                            <p:stCondLst>
                              <p:cond delay="500"/>
                            </p:stCondLst>
                            <p:childTnLst>
                              <p:par>
                                <p:cTn id="42" presetID="42" presetClass="entr" presetSubtype="0" fill="hold" grpId="0" nodeType="after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fade">
                                      <p:cBhvr>
                                        <p:cTn id="44" dur="1000"/>
                                        <p:tgtEl>
                                          <p:spTgt spid="20">
                                            <p:txEl>
                                              <p:pRg st="0" end="0"/>
                                            </p:txEl>
                                          </p:spTgt>
                                        </p:tgtEl>
                                      </p:cBhvr>
                                    </p:animEffect>
                                    <p:anim calcmode="lin" valueType="num">
                                      <p:cBhvr>
                                        <p:cTn id="4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grpId="0" nodeType="afterEffect">
                                  <p:stCondLst>
                                    <p:cond delay="0"/>
                                  </p:stCondLst>
                                  <p:childTnLst>
                                    <p:set>
                                      <p:cBhvr>
                                        <p:cTn id="49" dur="1" fill="hold">
                                          <p:stCondLst>
                                            <p:cond delay="0"/>
                                          </p:stCondLst>
                                        </p:cTn>
                                        <p:tgtEl>
                                          <p:spTgt spid="20">
                                            <p:txEl>
                                              <p:pRg st="1" end="1"/>
                                            </p:txEl>
                                          </p:spTgt>
                                        </p:tgtEl>
                                        <p:attrNameLst>
                                          <p:attrName>style.visibility</p:attrName>
                                        </p:attrNameLst>
                                      </p:cBhvr>
                                      <p:to>
                                        <p:strVal val="visible"/>
                                      </p:to>
                                    </p:set>
                                    <p:animEffect transition="in" filter="fade">
                                      <p:cBhvr>
                                        <p:cTn id="50" dur="1000"/>
                                        <p:tgtEl>
                                          <p:spTgt spid="20">
                                            <p:txEl>
                                              <p:pRg st="1" end="1"/>
                                            </p:txEl>
                                          </p:spTgt>
                                        </p:tgtEl>
                                      </p:cBhvr>
                                    </p:animEffect>
                                    <p:anim calcmode="lin" valueType="num">
                                      <p:cBhvr>
                                        <p:cTn id="51"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42" presetClass="entr" presetSubtype="0" fill="hold" grpId="0" nodeType="afterEffect">
                                  <p:stCondLst>
                                    <p:cond delay="0"/>
                                  </p:stCondLst>
                                  <p:childTnLst>
                                    <p:set>
                                      <p:cBhvr>
                                        <p:cTn id="55" dur="1" fill="hold">
                                          <p:stCondLst>
                                            <p:cond delay="0"/>
                                          </p:stCondLst>
                                        </p:cTn>
                                        <p:tgtEl>
                                          <p:spTgt spid="20">
                                            <p:txEl>
                                              <p:pRg st="2" end="2"/>
                                            </p:txEl>
                                          </p:spTgt>
                                        </p:tgtEl>
                                        <p:attrNameLst>
                                          <p:attrName>style.visibility</p:attrName>
                                        </p:attrNameLst>
                                      </p:cBhvr>
                                      <p:to>
                                        <p:strVal val="visible"/>
                                      </p:to>
                                    </p:set>
                                    <p:animEffect transition="in" filter="fade">
                                      <p:cBhvr>
                                        <p:cTn id="56" dur="1000"/>
                                        <p:tgtEl>
                                          <p:spTgt spid="20">
                                            <p:txEl>
                                              <p:pRg st="2" end="2"/>
                                            </p:txEl>
                                          </p:spTgt>
                                        </p:tgtEl>
                                      </p:cBhvr>
                                    </p:animEffect>
                                    <p:anim calcmode="lin" valueType="num">
                                      <p:cBhvr>
                                        <p:cTn id="57"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0">
                                            <p:txEl>
                                              <p:pRg st="3" end="3"/>
                                            </p:txEl>
                                          </p:spTgt>
                                        </p:tgtEl>
                                        <p:attrNameLst>
                                          <p:attrName>style.visibility</p:attrName>
                                        </p:attrNameLst>
                                      </p:cBhvr>
                                      <p:to>
                                        <p:strVal val="visible"/>
                                      </p:to>
                                    </p:set>
                                    <p:animEffect transition="in" filter="fade">
                                      <p:cBhvr>
                                        <p:cTn id="62" dur="1000"/>
                                        <p:tgtEl>
                                          <p:spTgt spid="20">
                                            <p:txEl>
                                              <p:pRg st="3" end="3"/>
                                            </p:txEl>
                                          </p:spTgt>
                                        </p:tgtEl>
                                      </p:cBhvr>
                                    </p:animEffect>
                                    <p:anim calcmode="lin" valueType="num">
                                      <p:cBhvr>
                                        <p:cTn id="63"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2" presetClass="entr" presetSubtype="0" fill="hold" grpId="0" nodeType="afterEffect">
                                  <p:stCondLst>
                                    <p:cond delay="0"/>
                                  </p:stCondLst>
                                  <p:childTnLst>
                                    <p:set>
                                      <p:cBhvr>
                                        <p:cTn id="67" dur="1" fill="hold">
                                          <p:stCondLst>
                                            <p:cond delay="0"/>
                                          </p:stCondLst>
                                        </p:cTn>
                                        <p:tgtEl>
                                          <p:spTgt spid="20">
                                            <p:txEl>
                                              <p:pRg st="4" end="4"/>
                                            </p:txEl>
                                          </p:spTgt>
                                        </p:tgtEl>
                                        <p:attrNameLst>
                                          <p:attrName>style.visibility</p:attrName>
                                        </p:attrNameLst>
                                      </p:cBhvr>
                                      <p:to>
                                        <p:strVal val="visible"/>
                                      </p:to>
                                    </p:set>
                                    <p:animEffect transition="in" filter="fade">
                                      <p:cBhvr>
                                        <p:cTn id="68" dur="1000"/>
                                        <p:tgtEl>
                                          <p:spTgt spid="20">
                                            <p:txEl>
                                              <p:pRg st="4" end="4"/>
                                            </p:txEl>
                                          </p:spTgt>
                                        </p:tgtEl>
                                      </p:cBhvr>
                                    </p:animEffect>
                                    <p:anim calcmode="lin" valueType="num">
                                      <p:cBhvr>
                                        <p:cTn id="69"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70"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20">
                                            <p:txEl>
                                              <p:pRg st="5" end="5"/>
                                            </p:txEl>
                                          </p:spTgt>
                                        </p:tgtEl>
                                        <p:attrNameLst>
                                          <p:attrName>style.visibility</p:attrName>
                                        </p:attrNameLst>
                                      </p:cBhvr>
                                      <p:to>
                                        <p:strVal val="visible"/>
                                      </p:to>
                                    </p:set>
                                    <p:animEffect transition="in" filter="fade">
                                      <p:cBhvr>
                                        <p:cTn id="74" dur="1000"/>
                                        <p:tgtEl>
                                          <p:spTgt spid="20">
                                            <p:txEl>
                                              <p:pRg st="5" end="5"/>
                                            </p:txEl>
                                          </p:spTgt>
                                        </p:tgtEl>
                                      </p:cBhvr>
                                    </p:animEffect>
                                    <p:anim calcmode="lin" valueType="num">
                                      <p:cBhvr>
                                        <p:cTn id="75"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42" presetClass="entr" presetSubtype="0" fill="hold" grpId="0" nodeType="afterEffect">
                                  <p:stCondLst>
                                    <p:cond delay="0"/>
                                  </p:stCondLst>
                                  <p:childTnLst>
                                    <p:set>
                                      <p:cBhvr>
                                        <p:cTn id="79" dur="1" fill="hold">
                                          <p:stCondLst>
                                            <p:cond delay="0"/>
                                          </p:stCondLst>
                                        </p:cTn>
                                        <p:tgtEl>
                                          <p:spTgt spid="20">
                                            <p:txEl>
                                              <p:pRg st="6" end="6"/>
                                            </p:txEl>
                                          </p:spTgt>
                                        </p:tgtEl>
                                        <p:attrNameLst>
                                          <p:attrName>style.visibility</p:attrName>
                                        </p:attrNameLst>
                                      </p:cBhvr>
                                      <p:to>
                                        <p:strVal val="visible"/>
                                      </p:to>
                                    </p:set>
                                    <p:animEffect transition="in" filter="fade">
                                      <p:cBhvr>
                                        <p:cTn id="80" dur="1000"/>
                                        <p:tgtEl>
                                          <p:spTgt spid="20">
                                            <p:txEl>
                                              <p:pRg st="6" end="6"/>
                                            </p:txEl>
                                          </p:spTgt>
                                        </p:tgtEl>
                                      </p:cBhvr>
                                    </p:animEffect>
                                    <p:anim calcmode="lin" valueType="num">
                                      <p:cBhvr>
                                        <p:cTn id="81"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7500"/>
                            </p:stCondLst>
                            <p:childTnLst>
                              <p:par>
                                <p:cTn id="84" presetID="42" presetClass="entr" presetSubtype="0" fill="hold" grpId="0" nodeType="afterEffect">
                                  <p:stCondLst>
                                    <p:cond delay="0"/>
                                  </p:stCondLst>
                                  <p:childTnLst>
                                    <p:set>
                                      <p:cBhvr>
                                        <p:cTn id="85" dur="1" fill="hold">
                                          <p:stCondLst>
                                            <p:cond delay="0"/>
                                          </p:stCondLst>
                                        </p:cTn>
                                        <p:tgtEl>
                                          <p:spTgt spid="20">
                                            <p:txEl>
                                              <p:pRg st="7" end="7"/>
                                            </p:txEl>
                                          </p:spTgt>
                                        </p:tgtEl>
                                        <p:attrNameLst>
                                          <p:attrName>style.visibility</p:attrName>
                                        </p:attrNameLst>
                                      </p:cBhvr>
                                      <p:to>
                                        <p:strVal val="visible"/>
                                      </p:to>
                                    </p:set>
                                    <p:animEffect transition="in" filter="fade">
                                      <p:cBhvr>
                                        <p:cTn id="86" dur="1000"/>
                                        <p:tgtEl>
                                          <p:spTgt spid="20">
                                            <p:txEl>
                                              <p:pRg st="7" end="7"/>
                                            </p:txEl>
                                          </p:spTgt>
                                        </p:tgtEl>
                                      </p:cBhvr>
                                    </p:animEffect>
                                    <p:anim calcmode="lin" valueType="num">
                                      <p:cBhvr>
                                        <p:cTn id="87" dur="10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0">
                                            <p:txEl>
                                              <p:pRg st="8" end="8"/>
                                            </p:txEl>
                                          </p:spTgt>
                                        </p:tgtEl>
                                        <p:attrNameLst>
                                          <p:attrName>style.visibility</p:attrName>
                                        </p:attrNameLst>
                                      </p:cBhvr>
                                      <p:to>
                                        <p:strVal val="visible"/>
                                      </p:to>
                                    </p:set>
                                    <p:animEffect transition="in" filter="fade">
                                      <p:cBhvr>
                                        <p:cTn id="93" dur="1000"/>
                                        <p:tgtEl>
                                          <p:spTgt spid="20">
                                            <p:txEl>
                                              <p:pRg st="8" end="8"/>
                                            </p:txEl>
                                          </p:spTgt>
                                        </p:tgtEl>
                                      </p:cBhvr>
                                    </p:animEffect>
                                    <p:anim calcmode="lin" valueType="num">
                                      <p:cBhvr>
                                        <p:cTn id="94" dur="1000" fill="hold"/>
                                        <p:tgtEl>
                                          <p:spTgt spid="20">
                                            <p:txEl>
                                              <p:pRg st="8" end="8"/>
                                            </p:txEl>
                                          </p:spTgt>
                                        </p:tgtEl>
                                        <p:attrNameLst>
                                          <p:attrName>ppt_x</p:attrName>
                                        </p:attrNameLst>
                                      </p:cBhvr>
                                      <p:tavLst>
                                        <p:tav tm="0">
                                          <p:val>
                                            <p:strVal val="#ppt_x"/>
                                          </p:val>
                                        </p:tav>
                                        <p:tav tm="100000">
                                          <p:val>
                                            <p:strVal val="#ppt_x"/>
                                          </p:val>
                                        </p:tav>
                                      </p:tavLst>
                                    </p:anim>
                                    <p:anim calcmode="lin" valueType="num">
                                      <p:cBhvr>
                                        <p:cTn id="95" dur="1000" fill="hold"/>
                                        <p:tgtEl>
                                          <p:spTgt spid="2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0">
                                            <p:txEl>
                                              <p:pRg st="9" end="9"/>
                                            </p:txEl>
                                          </p:spTgt>
                                        </p:tgtEl>
                                        <p:attrNameLst>
                                          <p:attrName>style.visibility</p:attrName>
                                        </p:attrNameLst>
                                      </p:cBhvr>
                                      <p:to>
                                        <p:strVal val="visible"/>
                                      </p:to>
                                    </p:set>
                                    <p:animEffect transition="in" filter="fade">
                                      <p:cBhvr>
                                        <p:cTn id="100" dur="1000"/>
                                        <p:tgtEl>
                                          <p:spTgt spid="20">
                                            <p:txEl>
                                              <p:pRg st="9" end="9"/>
                                            </p:txEl>
                                          </p:spTgt>
                                        </p:tgtEl>
                                      </p:cBhvr>
                                    </p:animEffect>
                                    <p:anim calcmode="lin" valueType="num">
                                      <p:cBhvr>
                                        <p:cTn id="101" dur="10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102" dur="10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0">
                                            <p:txEl>
                                              <p:pRg st="10" end="10"/>
                                            </p:txEl>
                                          </p:spTgt>
                                        </p:tgtEl>
                                        <p:attrNameLst>
                                          <p:attrName>style.visibility</p:attrName>
                                        </p:attrNameLst>
                                      </p:cBhvr>
                                      <p:to>
                                        <p:strVal val="visible"/>
                                      </p:to>
                                    </p:set>
                                    <p:animEffect transition="in" filter="fade">
                                      <p:cBhvr>
                                        <p:cTn id="107" dur="1000"/>
                                        <p:tgtEl>
                                          <p:spTgt spid="20">
                                            <p:txEl>
                                              <p:pRg st="10" end="10"/>
                                            </p:txEl>
                                          </p:spTgt>
                                        </p:tgtEl>
                                      </p:cBhvr>
                                    </p:animEffect>
                                    <p:anim calcmode="lin" valueType="num">
                                      <p:cBhvr>
                                        <p:cTn id="108" dur="1000" fill="hold"/>
                                        <p:tgtEl>
                                          <p:spTgt spid="20">
                                            <p:txEl>
                                              <p:pRg st="10" end="10"/>
                                            </p:txEl>
                                          </p:spTgt>
                                        </p:tgtEl>
                                        <p:attrNameLst>
                                          <p:attrName>ppt_x</p:attrName>
                                        </p:attrNameLst>
                                      </p:cBhvr>
                                      <p:tavLst>
                                        <p:tav tm="0">
                                          <p:val>
                                            <p:strVal val="#ppt_x"/>
                                          </p:val>
                                        </p:tav>
                                        <p:tav tm="100000">
                                          <p:val>
                                            <p:strVal val="#ppt_x"/>
                                          </p:val>
                                        </p:tav>
                                      </p:tavLst>
                                    </p:anim>
                                    <p:anim calcmode="lin" valueType="num">
                                      <p:cBhvr>
                                        <p:cTn id="109" dur="1000" fill="hold"/>
                                        <p:tgtEl>
                                          <p:spTgt spid="20">
                                            <p:txEl>
                                              <p:pRg st="10" end="10"/>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42" presetClass="entr" presetSubtype="0" fill="hold" grpId="0" nodeType="afterEffect">
                                  <p:stCondLst>
                                    <p:cond delay="0"/>
                                  </p:stCondLst>
                                  <p:childTnLst>
                                    <p:set>
                                      <p:cBhvr>
                                        <p:cTn id="112" dur="1" fill="hold">
                                          <p:stCondLst>
                                            <p:cond delay="0"/>
                                          </p:stCondLst>
                                        </p:cTn>
                                        <p:tgtEl>
                                          <p:spTgt spid="20">
                                            <p:txEl>
                                              <p:pRg st="11" end="11"/>
                                            </p:txEl>
                                          </p:spTgt>
                                        </p:tgtEl>
                                        <p:attrNameLst>
                                          <p:attrName>style.visibility</p:attrName>
                                        </p:attrNameLst>
                                      </p:cBhvr>
                                      <p:to>
                                        <p:strVal val="visible"/>
                                      </p:to>
                                    </p:set>
                                    <p:animEffect transition="in" filter="fade">
                                      <p:cBhvr>
                                        <p:cTn id="113" dur="1000"/>
                                        <p:tgtEl>
                                          <p:spTgt spid="20">
                                            <p:txEl>
                                              <p:pRg st="11" end="11"/>
                                            </p:txEl>
                                          </p:spTgt>
                                        </p:tgtEl>
                                      </p:cBhvr>
                                    </p:animEffect>
                                    <p:anim calcmode="lin" valueType="num">
                                      <p:cBhvr>
                                        <p:cTn id="114" dur="1000" fill="hold"/>
                                        <p:tgtEl>
                                          <p:spTgt spid="20">
                                            <p:txEl>
                                              <p:pRg st="11" end="11"/>
                                            </p:txEl>
                                          </p:spTgt>
                                        </p:tgtEl>
                                        <p:attrNameLst>
                                          <p:attrName>ppt_x</p:attrName>
                                        </p:attrNameLst>
                                      </p:cBhvr>
                                      <p:tavLst>
                                        <p:tav tm="0">
                                          <p:val>
                                            <p:strVal val="#ppt_x"/>
                                          </p:val>
                                        </p:tav>
                                        <p:tav tm="100000">
                                          <p:val>
                                            <p:strVal val="#ppt_x"/>
                                          </p:val>
                                        </p:tav>
                                      </p:tavLst>
                                    </p:anim>
                                    <p:anim calcmode="lin" valueType="num">
                                      <p:cBhvr>
                                        <p:cTn id="115" dur="1000" fill="hold"/>
                                        <p:tgtEl>
                                          <p:spTgt spid="20">
                                            <p:txEl>
                                              <p:pRg st="11" end="11"/>
                                            </p:txEl>
                                          </p:spTgt>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42" presetClass="entr" presetSubtype="0" fill="hold" grpId="0" nodeType="afterEffect">
                                  <p:stCondLst>
                                    <p:cond delay="0"/>
                                  </p:stCondLst>
                                  <p:childTnLst>
                                    <p:set>
                                      <p:cBhvr>
                                        <p:cTn id="118" dur="1" fill="hold">
                                          <p:stCondLst>
                                            <p:cond delay="0"/>
                                          </p:stCondLst>
                                        </p:cTn>
                                        <p:tgtEl>
                                          <p:spTgt spid="20">
                                            <p:txEl>
                                              <p:pRg st="12" end="12"/>
                                            </p:txEl>
                                          </p:spTgt>
                                        </p:tgtEl>
                                        <p:attrNameLst>
                                          <p:attrName>style.visibility</p:attrName>
                                        </p:attrNameLst>
                                      </p:cBhvr>
                                      <p:to>
                                        <p:strVal val="visible"/>
                                      </p:to>
                                    </p:set>
                                    <p:animEffect transition="in" filter="fade">
                                      <p:cBhvr>
                                        <p:cTn id="119" dur="1000"/>
                                        <p:tgtEl>
                                          <p:spTgt spid="20">
                                            <p:txEl>
                                              <p:pRg st="12" end="12"/>
                                            </p:txEl>
                                          </p:spTgt>
                                        </p:tgtEl>
                                      </p:cBhvr>
                                    </p:animEffect>
                                    <p:anim calcmode="lin" valueType="num">
                                      <p:cBhvr>
                                        <p:cTn id="120" dur="1000" fill="hold"/>
                                        <p:tgtEl>
                                          <p:spTgt spid="20">
                                            <p:txEl>
                                              <p:pRg st="12" end="12"/>
                                            </p:txEl>
                                          </p:spTgt>
                                        </p:tgtEl>
                                        <p:attrNameLst>
                                          <p:attrName>ppt_x</p:attrName>
                                        </p:attrNameLst>
                                      </p:cBhvr>
                                      <p:tavLst>
                                        <p:tav tm="0">
                                          <p:val>
                                            <p:strVal val="#ppt_x"/>
                                          </p:val>
                                        </p:tav>
                                        <p:tav tm="100000">
                                          <p:val>
                                            <p:strVal val="#ppt_x"/>
                                          </p:val>
                                        </p:tav>
                                      </p:tavLst>
                                    </p:anim>
                                    <p:anim calcmode="lin" valueType="num">
                                      <p:cBhvr>
                                        <p:cTn id="121" dur="1000" fill="hold"/>
                                        <p:tgtEl>
                                          <p:spTgt spid="20">
                                            <p:txEl>
                                              <p:pRg st="12" end="12"/>
                                            </p:txEl>
                                          </p:spTgt>
                                        </p:tgtEl>
                                        <p:attrNameLst>
                                          <p:attrName>ppt_y</p:attrName>
                                        </p:attrNameLst>
                                      </p:cBhvr>
                                      <p:tavLst>
                                        <p:tav tm="0">
                                          <p:val>
                                            <p:strVal val="#ppt_y+.1"/>
                                          </p:val>
                                        </p:tav>
                                        <p:tav tm="100000">
                                          <p:val>
                                            <p:strVal val="#ppt_y"/>
                                          </p:val>
                                        </p:tav>
                                      </p:tavLst>
                                    </p:anim>
                                  </p:childTnLst>
                                </p:cTn>
                              </p:par>
                            </p:childTnLst>
                          </p:cTn>
                        </p:par>
                        <p:par>
                          <p:cTn id="122" fill="hold">
                            <p:stCondLst>
                              <p:cond delay="3000"/>
                            </p:stCondLst>
                            <p:childTnLst>
                              <p:par>
                                <p:cTn id="123" presetID="42" presetClass="entr" presetSubtype="0" fill="hold" grpId="0" nodeType="afterEffect">
                                  <p:stCondLst>
                                    <p:cond delay="0"/>
                                  </p:stCondLst>
                                  <p:childTnLst>
                                    <p:set>
                                      <p:cBhvr>
                                        <p:cTn id="124" dur="1" fill="hold">
                                          <p:stCondLst>
                                            <p:cond delay="0"/>
                                          </p:stCondLst>
                                        </p:cTn>
                                        <p:tgtEl>
                                          <p:spTgt spid="20">
                                            <p:txEl>
                                              <p:pRg st="13" end="13"/>
                                            </p:txEl>
                                          </p:spTgt>
                                        </p:tgtEl>
                                        <p:attrNameLst>
                                          <p:attrName>style.visibility</p:attrName>
                                        </p:attrNameLst>
                                      </p:cBhvr>
                                      <p:to>
                                        <p:strVal val="visible"/>
                                      </p:to>
                                    </p:set>
                                    <p:animEffect transition="in" filter="fade">
                                      <p:cBhvr>
                                        <p:cTn id="125" dur="1000"/>
                                        <p:tgtEl>
                                          <p:spTgt spid="20">
                                            <p:txEl>
                                              <p:pRg st="13" end="13"/>
                                            </p:txEl>
                                          </p:spTgt>
                                        </p:tgtEl>
                                      </p:cBhvr>
                                    </p:animEffect>
                                    <p:anim calcmode="lin" valueType="num">
                                      <p:cBhvr>
                                        <p:cTn id="126" dur="1000" fill="hold"/>
                                        <p:tgtEl>
                                          <p:spTgt spid="20">
                                            <p:txEl>
                                              <p:pRg st="13" end="13"/>
                                            </p:txEl>
                                          </p:spTgt>
                                        </p:tgtEl>
                                        <p:attrNameLst>
                                          <p:attrName>ppt_x</p:attrName>
                                        </p:attrNameLst>
                                      </p:cBhvr>
                                      <p:tavLst>
                                        <p:tav tm="0">
                                          <p:val>
                                            <p:strVal val="#ppt_x"/>
                                          </p:val>
                                        </p:tav>
                                        <p:tav tm="100000">
                                          <p:val>
                                            <p:strVal val="#ppt_x"/>
                                          </p:val>
                                        </p:tav>
                                      </p:tavLst>
                                    </p:anim>
                                    <p:anim calcmode="lin" valueType="num">
                                      <p:cBhvr>
                                        <p:cTn id="127" dur="1000" fill="hold"/>
                                        <p:tgtEl>
                                          <p:spTgt spid="20">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18">
                                            <p:bg/>
                                          </p:spTgt>
                                        </p:tgtEl>
                                        <p:attrNameLst>
                                          <p:attrName>style.visibility</p:attrName>
                                        </p:attrNameLst>
                                      </p:cBhvr>
                                      <p:to>
                                        <p:strVal val="visible"/>
                                      </p:to>
                                    </p:set>
                                    <p:anim calcmode="lin" valueType="num">
                                      <p:cBhvr additive="base">
                                        <p:cTn id="132"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133" dur="500" fill="hold"/>
                                        <p:tgtEl>
                                          <p:spTgt spid="18">
                                            <p:bg/>
                                          </p:spTgt>
                                        </p:tgtEl>
                                        <p:attrNameLst>
                                          <p:attrName>ppt_y</p:attrName>
                                        </p:attrNameLst>
                                      </p:cBhvr>
                                      <p:tavLst>
                                        <p:tav tm="0">
                                          <p:val>
                                            <p:strVal val="1+#ppt_h/2"/>
                                          </p:val>
                                        </p:tav>
                                        <p:tav tm="100000">
                                          <p:val>
                                            <p:strVal val="#ppt_y"/>
                                          </p:val>
                                        </p:tav>
                                      </p:tavLst>
                                    </p:anim>
                                  </p:childTnLst>
                                </p:cTn>
                              </p:par>
                            </p:childTnLst>
                          </p:cTn>
                        </p:par>
                        <p:par>
                          <p:cTn id="134" fill="hold">
                            <p:stCondLst>
                              <p:cond delay="500"/>
                            </p:stCondLst>
                            <p:childTnLst>
                              <p:par>
                                <p:cTn id="135" presetID="2" presetClass="entr" presetSubtype="4" fill="hold" grpId="0" nodeType="afterEffect">
                                  <p:stCondLst>
                                    <p:cond delay="0"/>
                                  </p:stCondLst>
                                  <p:childTnLst>
                                    <p:set>
                                      <p:cBhvr>
                                        <p:cTn id="136" dur="1" fill="hold">
                                          <p:stCondLst>
                                            <p:cond delay="0"/>
                                          </p:stCondLst>
                                        </p:cTn>
                                        <p:tgtEl>
                                          <p:spTgt spid="18">
                                            <p:txEl>
                                              <p:pRg st="0" end="0"/>
                                            </p:txEl>
                                          </p:spTgt>
                                        </p:tgtEl>
                                        <p:attrNameLst>
                                          <p:attrName>style.visibility</p:attrName>
                                        </p:attrNameLst>
                                      </p:cBhvr>
                                      <p:to>
                                        <p:strVal val="visible"/>
                                      </p:to>
                                    </p:set>
                                    <p:anim calcmode="lin" valueType="num">
                                      <p:cBhvr additive="base">
                                        <p:cTn id="13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39" fill="hold">
                            <p:stCondLst>
                              <p:cond delay="1000"/>
                            </p:stCondLst>
                            <p:childTnLst>
                              <p:par>
                                <p:cTn id="140" presetID="2" presetClass="entr" presetSubtype="4" fill="hold" grpId="0" nodeType="afterEffect">
                                  <p:stCondLst>
                                    <p:cond delay="0"/>
                                  </p:stCondLst>
                                  <p:childTnLst>
                                    <p:set>
                                      <p:cBhvr>
                                        <p:cTn id="141" dur="1" fill="hold">
                                          <p:stCondLst>
                                            <p:cond delay="0"/>
                                          </p:stCondLst>
                                        </p:cTn>
                                        <p:tgtEl>
                                          <p:spTgt spid="18">
                                            <p:txEl>
                                              <p:pRg st="1" end="1"/>
                                            </p:txEl>
                                          </p:spTgt>
                                        </p:tgtEl>
                                        <p:attrNameLst>
                                          <p:attrName>style.visibility</p:attrName>
                                        </p:attrNameLst>
                                      </p:cBhvr>
                                      <p:to>
                                        <p:strVal val="visible"/>
                                      </p:to>
                                    </p:set>
                                    <p:anim calcmode="lin" valueType="num">
                                      <p:cBhvr additive="base">
                                        <p:cTn id="142"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par>
                          <p:cTn id="144" fill="hold">
                            <p:stCondLst>
                              <p:cond delay="1500"/>
                            </p:stCondLst>
                            <p:childTnLst>
                              <p:par>
                                <p:cTn id="145" presetID="2" presetClass="entr" presetSubtype="4" fill="hold" grpId="0" nodeType="afterEffect">
                                  <p:stCondLst>
                                    <p:cond delay="0"/>
                                  </p:stCondLst>
                                  <p:childTnLst>
                                    <p:set>
                                      <p:cBhvr>
                                        <p:cTn id="146" dur="1" fill="hold">
                                          <p:stCondLst>
                                            <p:cond delay="0"/>
                                          </p:stCondLst>
                                        </p:cTn>
                                        <p:tgtEl>
                                          <p:spTgt spid="18">
                                            <p:txEl>
                                              <p:pRg st="2" end="2"/>
                                            </p:txEl>
                                          </p:spTgt>
                                        </p:tgtEl>
                                        <p:attrNameLst>
                                          <p:attrName>style.visibility</p:attrName>
                                        </p:attrNameLst>
                                      </p:cBhvr>
                                      <p:to>
                                        <p:strVal val="visible"/>
                                      </p:to>
                                    </p:set>
                                    <p:anim calcmode="lin" valueType="num">
                                      <p:cBhvr additive="base">
                                        <p:cTn id="147"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par>
                          <p:cTn id="149" fill="hold">
                            <p:stCondLst>
                              <p:cond delay="2000"/>
                            </p:stCondLst>
                            <p:childTnLst>
                              <p:par>
                                <p:cTn id="150" presetID="2" presetClass="entr" presetSubtype="4" fill="hold" grpId="0" nodeType="afterEffect">
                                  <p:stCondLst>
                                    <p:cond delay="0"/>
                                  </p:stCondLst>
                                  <p:childTnLst>
                                    <p:set>
                                      <p:cBhvr>
                                        <p:cTn id="151" dur="1" fill="hold">
                                          <p:stCondLst>
                                            <p:cond delay="0"/>
                                          </p:stCondLst>
                                        </p:cTn>
                                        <p:tgtEl>
                                          <p:spTgt spid="18">
                                            <p:txEl>
                                              <p:pRg st="3" end="3"/>
                                            </p:txEl>
                                          </p:spTgt>
                                        </p:tgtEl>
                                        <p:attrNameLst>
                                          <p:attrName>style.visibility</p:attrName>
                                        </p:attrNameLst>
                                      </p:cBhvr>
                                      <p:to>
                                        <p:strVal val="visible"/>
                                      </p:to>
                                    </p:set>
                                    <p:anim calcmode="lin" valueType="num">
                                      <p:cBhvr additive="base">
                                        <p:cTn id="152"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153"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par>
                          <p:cTn id="154" fill="hold">
                            <p:stCondLst>
                              <p:cond delay="2500"/>
                            </p:stCondLst>
                            <p:childTnLst>
                              <p:par>
                                <p:cTn id="155" presetID="2" presetClass="entr" presetSubtype="4" fill="hold" grpId="0" nodeType="afterEffect">
                                  <p:stCondLst>
                                    <p:cond delay="0"/>
                                  </p:stCondLst>
                                  <p:childTnLst>
                                    <p:set>
                                      <p:cBhvr>
                                        <p:cTn id="156" dur="1" fill="hold">
                                          <p:stCondLst>
                                            <p:cond delay="0"/>
                                          </p:stCondLst>
                                        </p:cTn>
                                        <p:tgtEl>
                                          <p:spTgt spid="18">
                                            <p:txEl>
                                              <p:pRg st="4" end="4"/>
                                            </p:txEl>
                                          </p:spTgt>
                                        </p:tgtEl>
                                        <p:attrNameLst>
                                          <p:attrName>style.visibility</p:attrName>
                                        </p:attrNameLst>
                                      </p:cBhvr>
                                      <p:to>
                                        <p:strVal val="visible"/>
                                      </p:to>
                                    </p:set>
                                    <p:anim calcmode="lin" valueType="num">
                                      <p:cBhvr additive="base">
                                        <p:cTn id="157"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3000"/>
                            </p:stCondLst>
                            <p:childTnLst>
                              <p:par>
                                <p:cTn id="160" presetID="2" presetClass="entr" presetSubtype="4" fill="hold" grpId="0" nodeType="afterEffect">
                                  <p:stCondLst>
                                    <p:cond delay="0"/>
                                  </p:stCondLst>
                                  <p:childTnLst>
                                    <p:set>
                                      <p:cBhvr>
                                        <p:cTn id="161" dur="1" fill="hold">
                                          <p:stCondLst>
                                            <p:cond delay="0"/>
                                          </p:stCondLst>
                                        </p:cTn>
                                        <p:tgtEl>
                                          <p:spTgt spid="18">
                                            <p:txEl>
                                              <p:pRg st="5" end="5"/>
                                            </p:txEl>
                                          </p:spTgt>
                                        </p:tgtEl>
                                        <p:attrNameLst>
                                          <p:attrName>style.visibility</p:attrName>
                                        </p:attrNameLst>
                                      </p:cBhvr>
                                      <p:to>
                                        <p:strVal val="visible"/>
                                      </p:to>
                                    </p:set>
                                    <p:anim calcmode="lin" valueType="num">
                                      <p:cBhvr additive="base">
                                        <p:cTn id="162"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163"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par>
                          <p:cTn id="164" fill="hold">
                            <p:stCondLst>
                              <p:cond delay="3500"/>
                            </p:stCondLst>
                            <p:childTnLst>
                              <p:par>
                                <p:cTn id="165" presetID="2" presetClass="entr" presetSubtype="4" fill="hold" grpId="0" nodeType="afterEffect">
                                  <p:stCondLst>
                                    <p:cond delay="0"/>
                                  </p:stCondLst>
                                  <p:childTnLst>
                                    <p:set>
                                      <p:cBhvr>
                                        <p:cTn id="166" dur="1" fill="hold">
                                          <p:stCondLst>
                                            <p:cond delay="0"/>
                                          </p:stCondLst>
                                        </p:cTn>
                                        <p:tgtEl>
                                          <p:spTgt spid="18">
                                            <p:txEl>
                                              <p:pRg st="6" end="6"/>
                                            </p:txEl>
                                          </p:spTgt>
                                        </p:tgtEl>
                                        <p:attrNameLst>
                                          <p:attrName>style.visibility</p:attrName>
                                        </p:attrNameLst>
                                      </p:cBhvr>
                                      <p:to>
                                        <p:strVal val="visible"/>
                                      </p:to>
                                    </p:set>
                                    <p:anim calcmode="lin" valueType="num">
                                      <p:cBhvr additive="base">
                                        <p:cTn id="167"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par>
                          <p:cTn id="169" fill="hold">
                            <p:stCondLst>
                              <p:cond delay="4000"/>
                            </p:stCondLst>
                            <p:childTnLst>
                              <p:par>
                                <p:cTn id="170" presetID="2" presetClass="entr" presetSubtype="4" fill="hold" grpId="0" nodeType="afterEffect">
                                  <p:stCondLst>
                                    <p:cond delay="0"/>
                                  </p:stCondLst>
                                  <p:childTnLst>
                                    <p:set>
                                      <p:cBhvr>
                                        <p:cTn id="171" dur="1" fill="hold">
                                          <p:stCondLst>
                                            <p:cond delay="0"/>
                                          </p:stCondLst>
                                        </p:cTn>
                                        <p:tgtEl>
                                          <p:spTgt spid="18">
                                            <p:txEl>
                                              <p:pRg st="7" end="7"/>
                                            </p:txEl>
                                          </p:spTgt>
                                        </p:tgtEl>
                                        <p:attrNameLst>
                                          <p:attrName>style.visibility</p:attrName>
                                        </p:attrNameLst>
                                      </p:cBhvr>
                                      <p:to>
                                        <p:strVal val="visible"/>
                                      </p:to>
                                    </p:set>
                                    <p:anim calcmode="lin" valueType="num">
                                      <p:cBhvr additive="base">
                                        <p:cTn id="172"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173" dur="500" fill="hold"/>
                                        <p:tgtEl>
                                          <p:spTgt spid="18">
                                            <p:txEl>
                                              <p:pRg st="7" end="7"/>
                                            </p:txEl>
                                          </p:spTgt>
                                        </p:tgtEl>
                                        <p:attrNameLst>
                                          <p:attrName>ppt_y</p:attrName>
                                        </p:attrNameLst>
                                      </p:cBhvr>
                                      <p:tavLst>
                                        <p:tav tm="0">
                                          <p:val>
                                            <p:strVal val="1+#ppt_h/2"/>
                                          </p:val>
                                        </p:tav>
                                        <p:tav tm="100000">
                                          <p:val>
                                            <p:strVal val="#ppt_y"/>
                                          </p:val>
                                        </p:tav>
                                      </p:tavLst>
                                    </p:anim>
                                  </p:childTnLst>
                                </p:cTn>
                              </p:par>
                            </p:childTnLst>
                          </p:cTn>
                        </p:par>
                        <p:par>
                          <p:cTn id="174" fill="hold">
                            <p:stCondLst>
                              <p:cond delay="4500"/>
                            </p:stCondLst>
                            <p:childTnLst>
                              <p:par>
                                <p:cTn id="175" presetID="2" presetClass="entr" presetSubtype="4" fill="hold" grpId="0" nodeType="afterEffect">
                                  <p:stCondLst>
                                    <p:cond delay="0"/>
                                  </p:stCondLst>
                                  <p:childTnLst>
                                    <p:set>
                                      <p:cBhvr>
                                        <p:cTn id="176" dur="1" fill="hold">
                                          <p:stCondLst>
                                            <p:cond delay="0"/>
                                          </p:stCondLst>
                                        </p:cTn>
                                        <p:tgtEl>
                                          <p:spTgt spid="18">
                                            <p:txEl>
                                              <p:pRg st="8" end="8"/>
                                            </p:txEl>
                                          </p:spTgt>
                                        </p:tgtEl>
                                        <p:attrNameLst>
                                          <p:attrName>style.visibility</p:attrName>
                                        </p:attrNameLst>
                                      </p:cBhvr>
                                      <p:to>
                                        <p:strVal val="visible"/>
                                      </p:to>
                                    </p:set>
                                    <p:anim calcmode="lin" valueType="num">
                                      <p:cBhvr additive="base">
                                        <p:cTn id="177" dur="500" fill="hold"/>
                                        <p:tgtEl>
                                          <p:spTgt spid="18">
                                            <p:txEl>
                                              <p:pRg st="8" end="8"/>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1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14">
                                            <p:bg/>
                                          </p:spTgt>
                                        </p:tgtEl>
                                        <p:attrNameLst>
                                          <p:attrName>style.visibility</p:attrName>
                                        </p:attrNameLst>
                                      </p:cBhvr>
                                      <p:to>
                                        <p:strVal val="visible"/>
                                      </p:to>
                                    </p:set>
                                    <p:anim calcmode="lin" valueType="num">
                                      <p:cBhvr additive="base">
                                        <p:cTn id="183"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84" dur="500" fill="hold"/>
                                        <p:tgtEl>
                                          <p:spTgt spid="14">
                                            <p:bg/>
                                          </p:spTgt>
                                        </p:tgtEl>
                                        <p:attrNameLst>
                                          <p:attrName>ppt_y</p:attrName>
                                        </p:attrNameLst>
                                      </p:cBhvr>
                                      <p:tavLst>
                                        <p:tav tm="0">
                                          <p:val>
                                            <p:strVal val="1+#ppt_h/2"/>
                                          </p:val>
                                        </p:tav>
                                        <p:tav tm="100000">
                                          <p:val>
                                            <p:strVal val="#ppt_y"/>
                                          </p:val>
                                        </p:tav>
                                      </p:tavLst>
                                    </p:anim>
                                  </p:childTnLst>
                                </p:cTn>
                              </p:par>
                            </p:childTnLst>
                          </p:cTn>
                        </p:par>
                        <p:par>
                          <p:cTn id="185" fill="hold">
                            <p:stCondLst>
                              <p:cond delay="500"/>
                            </p:stCondLst>
                            <p:childTnLst>
                              <p:par>
                                <p:cTn id="186" presetID="2" presetClass="entr" presetSubtype="4" fill="hold" grpId="0" nodeType="afterEffect">
                                  <p:stCondLst>
                                    <p:cond delay="0"/>
                                  </p:stCondLst>
                                  <p:childTnLst>
                                    <p:set>
                                      <p:cBhvr>
                                        <p:cTn id="187" dur="1" fill="hold">
                                          <p:stCondLst>
                                            <p:cond delay="0"/>
                                          </p:stCondLst>
                                        </p:cTn>
                                        <p:tgtEl>
                                          <p:spTgt spid="14">
                                            <p:txEl>
                                              <p:pRg st="0" end="0"/>
                                            </p:txEl>
                                          </p:spTgt>
                                        </p:tgtEl>
                                        <p:attrNameLst>
                                          <p:attrName>style.visibility</p:attrName>
                                        </p:attrNameLst>
                                      </p:cBhvr>
                                      <p:to>
                                        <p:strVal val="visible"/>
                                      </p:to>
                                    </p:set>
                                    <p:anim calcmode="lin" valueType="num">
                                      <p:cBhvr additive="base">
                                        <p:cTn id="18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8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90" fill="hold">
                            <p:stCondLst>
                              <p:cond delay="1000"/>
                            </p:stCondLst>
                            <p:childTnLst>
                              <p:par>
                                <p:cTn id="191" presetID="2" presetClass="entr" presetSubtype="4" fill="hold" grpId="0" nodeType="afterEffect">
                                  <p:stCondLst>
                                    <p:cond delay="0"/>
                                  </p:stCondLst>
                                  <p:childTnLst>
                                    <p:set>
                                      <p:cBhvr>
                                        <p:cTn id="192" dur="1" fill="hold">
                                          <p:stCondLst>
                                            <p:cond delay="0"/>
                                          </p:stCondLst>
                                        </p:cTn>
                                        <p:tgtEl>
                                          <p:spTgt spid="14">
                                            <p:txEl>
                                              <p:pRg st="1" end="1"/>
                                            </p:txEl>
                                          </p:spTgt>
                                        </p:tgtEl>
                                        <p:attrNameLst>
                                          <p:attrName>style.visibility</p:attrName>
                                        </p:attrNameLst>
                                      </p:cBhvr>
                                      <p:to>
                                        <p:strVal val="visible"/>
                                      </p:to>
                                    </p:set>
                                    <p:anim calcmode="lin" valueType="num">
                                      <p:cBhvr additive="base">
                                        <p:cTn id="19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9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195" fill="hold">
                            <p:stCondLst>
                              <p:cond delay="1500"/>
                            </p:stCondLst>
                            <p:childTnLst>
                              <p:par>
                                <p:cTn id="196" presetID="2" presetClass="entr" presetSubtype="4" fill="hold" grpId="0" nodeType="afterEffect">
                                  <p:stCondLst>
                                    <p:cond delay="0"/>
                                  </p:stCondLst>
                                  <p:childTnLst>
                                    <p:set>
                                      <p:cBhvr>
                                        <p:cTn id="197" dur="1" fill="hold">
                                          <p:stCondLst>
                                            <p:cond delay="0"/>
                                          </p:stCondLst>
                                        </p:cTn>
                                        <p:tgtEl>
                                          <p:spTgt spid="14">
                                            <p:txEl>
                                              <p:pRg st="2" end="2"/>
                                            </p:txEl>
                                          </p:spTgt>
                                        </p:tgtEl>
                                        <p:attrNameLst>
                                          <p:attrName>style.visibility</p:attrName>
                                        </p:attrNameLst>
                                      </p:cBhvr>
                                      <p:to>
                                        <p:strVal val="visible"/>
                                      </p:to>
                                    </p:set>
                                    <p:anim calcmode="lin" valueType="num">
                                      <p:cBhvr additive="base">
                                        <p:cTn id="198"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grpId="0" nodeType="clickEffect">
                                  <p:stCondLst>
                                    <p:cond delay="0"/>
                                  </p:stCondLst>
                                  <p:childTnLst>
                                    <p:set>
                                      <p:cBhvr>
                                        <p:cTn id="203" dur="1" fill="hold">
                                          <p:stCondLst>
                                            <p:cond delay="0"/>
                                          </p:stCondLst>
                                        </p:cTn>
                                        <p:tgtEl>
                                          <p:spTgt spid="14">
                                            <p:txEl>
                                              <p:pRg st="3" end="3"/>
                                            </p:txEl>
                                          </p:spTgt>
                                        </p:tgtEl>
                                        <p:attrNameLst>
                                          <p:attrName>style.visibility</p:attrName>
                                        </p:attrNameLst>
                                      </p:cBhvr>
                                      <p:to>
                                        <p:strVal val="visible"/>
                                      </p:to>
                                    </p:set>
                                    <p:anim calcmode="lin" valueType="num">
                                      <p:cBhvr additive="base">
                                        <p:cTn id="204"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5"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14">
                                            <p:txEl>
                                              <p:pRg st="4" end="4"/>
                                            </p:txEl>
                                          </p:spTgt>
                                        </p:tgtEl>
                                        <p:attrNameLst>
                                          <p:attrName>style.visibility</p:attrName>
                                        </p:attrNameLst>
                                      </p:cBhvr>
                                      <p:to>
                                        <p:strVal val="visible"/>
                                      </p:to>
                                    </p:set>
                                    <p:anim calcmode="lin" valueType="num">
                                      <p:cBhvr additive="base">
                                        <p:cTn id="210"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11"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par>
                          <p:cTn id="212" fill="hold">
                            <p:stCondLst>
                              <p:cond delay="500"/>
                            </p:stCondLst>
                            <p:childTnLst>
                              <p:par>
                                <p:cTn id="213" presetID="2" presetClass="entr" presetSubtype="4" fill="hold" grpId="0" nodeType="afterEffect">
                                  <p:stCondLst>
                                    <p:cond delay="0"/>
                                  </p:stCondLst>
                                  <p:childTnLst>
                                    <p:set>
                                      <p:cBhvr>
                                        <p:cTn id="214" dur="1" fill="hold">
                                          <p:stCondLst>
                                            <p:cond delay="0"/>
                                          </p:stCondLst>
                                        </p:cTn>
                                        <p:tgtEl>
                                          <p:spTgt spid="14">
                                            <p:txEl>
                                              <p:pRg st="5" end="5"/>
                                            </p:txEl>
                                          </p:spTgt>
                                        </p:tgtEl>
                                        <p:attrNameLst>
                                          <p:attrName>style.visibility</p:attrName>
                                        </p:attrNameLst>
                                      </p:cBhvr>
                                      <p:to>
                                        <p:strVal val="visible"/>
                                      </p:to>
                                    </p:set>
                                    <p:anim calcmode="lin" valueType="num">
                                      <p:cBhvr additive="base">
                                        <p:cTn id="21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216"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par>
                          <p:cTn id="217" fill="hold">
                            <p:stCondLst>
                              <p:cond delay="1000"/>
                            </p:stCondLst>
                            <p:childTnLst>
                              <p:par>
                                <p:cTn id="218" presetID="2" presetClass="entr" presetSubtype="4" fill="hold" grpId="0" nodeType="afterEffect">
                                  <p:stCondLst>
                                    <p:cond delay="0"/>
                                  </p:stCondLst>
                                  <p:childTnLst>
                                    <p:set>
                                      <p:cBhvr>
                                        <p:cTn id="219" dur="1" fill="hold">
                                          <p:stCondLst>
                                            <p:cond delay="0"/>
                                          </p:stCondLst>
                                        </p:cTn>
                                        <p:tgtEl>
                                          <p:spTgt spid="14">
                                            <p:txEl>
                                              <p:pRg st="6" end="6"/>
                                            </p:txEl>
                                          </p:spTgt>
                                        </p:tgtEl>
                                        <p:attrNameLst>
                                          <p:attrName>style.visibility</p:attrName>
                                        </p:attrNameLst>
                                      </p:cBhvr>
                                      <p:to>
                                        <p:strVal val="visible"/>
                                      </p:to>
                                    </p:set>
                                    <p:anim calcmode="lin" valueType="num">
                                      <p:cBhvr additive="base">
                                        <p:cTn id="220"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221"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8" grpId="0" build="p" animBg="1"/>
      <p:bldP spid="20" grpId="0" build="p" animBg="1"/>
      <p:bldP spid="8" grpId="0"/>
      <p:bldP spid="12"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Fast Tracking</a:t>
            </a:r>
            <a:endParaRPr lang="en-AU" dirty="0">
              <a:solidFill>
                <a:srgbClr val="0070C0"/>
              </a:solidFill>
            </a:endParaRPr>
          </a:p>
        </p:txBody>
      </p:sp>
      <p:sp>
        <p:nvSpPr>
          <p:cNvPr id="3" name="Content Placeholder 2"/>
          <p:cNvSpPr>
            <a:spLocks noGrp="1"/>
          </p:cNvSpPr>
          <p:nvPr>
            <p:ph idx="1"/>
          </p:nvPr>
        </p:nvSpPr>
        <p:spPr>
          <a:xfrm>
            <a:off x="457200" y="1600201"/>
            <a:ext cx="8229600" cy="3581400"/>
          </a:xfrm>
        </p:spPr>
        <p:txBody>
          <a:bodyPr>
            <a:normAutofit fontScale="85000" lnSpcReduction="10000"/>
          </a:bodyPr>
          <a:lstStyle/>
          <a:p>
            <a:pPr marL="0" indent="0" algn="just">
              <a:buNone/>
            </a:pPr>
            <a:r>
              <a:rPr lang="en-US" dirty="0" smtClean="0"/>
              <a:t>Fast </a:t>
            </a:r>
            <a:r>
              <a:rPr lang="en-US" dirty="0"/>
              <a:t>tracking is a schedule compression technique in which project phases or activities usually conducted sequentially are performed in parallel to reduce duration.  Care must be taken to ensure that parallel work does not create additional work or increase risk.  Fast tracking frequently results in increased complexities in task dependencies, so additional project controls must be implemented to ensure ongoing and accurate insight into schedule performance</a:t>
            </a:r>
            <a:endParaRPr lang="en-AU" dirty="0"/>
          </a:p>
        </p:txBody>
      </p:sp>
    </p:spTree>
    <p:extLst>
      <p:ext uri="{BB962C8B-B14F-4D97-AF65-F5344CB8AC3E}">
        <p14:creationId xmlns:p14="http://schemas.microsoft.com/office/powerpoint/2010/main" val="1571299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6.6.2.5 Modeling Techniques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0" y="2060847"/>
            <a:ext cx="9144000" cy="4717043"/>
          </a:xfrm>
          <a:prstGeom prst="rect">
            <a:avLst/>
          </a:prstGeom>
        </p:spPr>
      </p:pic>
    </p:spTree>
    <p:extLst>
      <p:ext uri="{BB962C8B-B14F-4D97-AF65-F5344CB8AC3E}">
        <p14:creationId xmlns:p14="http://schemas.microsoft.com/office/powerpoint/2010/main" val="4143918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solidFill>
                  <a:srgbClr val="0070C0"/>
                </a:solidFill>
              </a:rPr>
              <a:t>What-If Scenario Analysis</a:t>
            </a:r>
            <a:endParaRPr lang="en-AU" dirty="0">
              <a:solidFill>
                <a:srgbClr val="0070C0"/>
              </a:solidFill>
            </a:endParaRPr>
          </a:p>
        </p:txBody>
      </p:sp>
      <p:sp>
        <p:nvSpPr>
          <p:cNvPr id="3" name="Content Placeholder 2"/>
          <p:cNvSpPr>
            <a:spLocks noGrp="1"/>
          </p:cNvSpPr>
          <p:nvPr>
            <p:ph idx="1"/>
          </p:nvPr>
        </p:nvSpPr>
        <p:spPr/>
        <p:txBody>
          <a:bodyPr>
            <a:normAutofit/>
          </a:bodyPr>
          <a:lstStyle/>
          <a:p>
            <a:pPr marL="0" indent="0" algn="just">
              <a:buNone/>
            </a:pPr>
            <a:r>
              <a:rPr lang="en-US" sz="2400" dirty="0" smtClean="0">
                <a:solidFill>
                  <a:srgbClr val="0070C0"/>
                </a:solidFill>
              </a:rPr>
              <a:t>This </a:t>
            </a:r>
            <a:r>
              <a:rPr lang="en-US" sz="2400" dirty="0">
                <a:solidFill>
                  <a:srgbClr val="0070C0"/>
                </a:solidFill>
              </a:rPr>
              <a:t>analysis examines the schedule impact of various scenarios, such as the delayed delivery of a major deliverable.  What-if scenario analysis may include simulation that calculates multiple project durations with different sets of activity assumptions.  Multiple network diagrams may be generated to visually convey the impact of varying scenarios.  Project managers can use the results of this analysis to determine schedule feasibility under adverse conditions and prepare relevant contingency plans</a:t>
            </a:r>
            <a:endParaRPr lang="en-AU" sz="2400" dirty="0">
              <a:solidFill>
                <a:srgbClr val="0070C0"/>
              </a:solidFill>
            </a:endParaRPr>
          </a:p>
        </p:txBody>
      </p:sp>
    </p:spTree>
    <p:extLst>
      <p:ext uri="{BB962C8B-B14F-4D97-AF65-F5344CB8AC3E}">
        <p14:creationId xmlns:p14="http://schemas.microsoft.com/office/powerpoint/2010/main" val="2426168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Critical Path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5" name="Picture 4"/>
          <p:cNvPicPr>
            <a:picLocks noChangeAspect="1"/>
          </p:cNvPicPr>
          <p:nvPr/>
        </p:nvPicPr>
        <p:blipFill>
          <a:blip r:embed="rId3"/>
          <a:stretch>
            <a:fillRect/>
          </a:stretch>
        </p:blipFill>
        <p:spPr>
          <a:xfrm>
            <a:off x="20278" y="2060847"/>
            <a:ext cx="9123722" cy="3086145"/>
          </a:xfrm>
          <a:prstGeom prst="rect">
            <a:avLst/>
          </a:prstGeom>
        </p:spPr>
      </p:pic>
    </p:spTree>
    <p:extLst>
      <p:ext uri="{BB962C8B-B14F-4D97-AF65-F5344CB8AC3E}">
        <p14:creationId xmlns:p14="http://schemas.microsoft.com/office/powerpoint/2010/main" val="1989877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 Critical Path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20142" y="2231886"/>
            <a:ext cx="9123857" cy="4257800"/>
          </a:xfrm>
          <a:prstGeom prst="rect">
            <a:avLst/>
          </a:prstGeom>
        </p:spPr>
      </p:pic>
    </p:spTree>
    <p:extLst>
      <p:ext uri="{BB962C8B-B14F-4D97-AF65-F5344CB8AC3E}">
        <p14:creationId xmlns:p14="http://schemas.microsoft.com/office/powerpoint/2010/main" val="3097245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History</a:t>
            </a:r>
            <a:endParaRPr lang="en-US" b="1" dirty="0">
              <a:solidFill>
                <a:srgbClr val="0000FF"/>
              </a:solidFill>
            </a:endParaRPr>
          </a:p>
        </p:txBody>
      </p:sp>
      <p:sp>
        <p:nvSpPr>
          <p:cNvPr id="3" name="Content Placeholder 2"/>
          <p:cNvSpPr>
            <a:spLocks noGrp="1"/>
          </p:cNvSpPr>
          <p:nvPr>
            <p:ph idx="1"/>
          </p:nvPr>
        </p:nvSpPr>
        <p:spPr/>
        <p:txBody>
          <a:bodyPr>
            <a:normAutofit lnSpcReduction="10000"/>
          </a:bodyPr>
          <a:lstStyle/>
          <a:p>
            <a:pPr algn="just"/>
            <a:r>
              <a:rPr lang="en-US" dirty="0"/>
              <a:t>Developed in the 1950s by the US Navy </a:t>
            </a:r>
          </a:p>
          <a:p>
            <a:pPr algn="just"/>
            <a:r>
              <a:rPr lang="en-US" dirty="0" smtClean="0"/>
              <a:t>Originally</a:t>
            </a:r>
            <a:r>
              <a:rPr lang="en-US" dirty="0"/>
              <a:t>, the critical path method considered only logical </a:t>
            </a:r>
            <a:r>
              <a:rPr lang="en-US" dirty="0" smtClean="0"/>
              <a:t>dependencies </a:t>
            </a:r>
            <a:r>
              <a:rPr lang="en-US" dirty="0"/>
              <a:t>between terminal elements </a:t>
            </a:r>
          </a:p>
          <a:p>
            <a:pPr algn="just"/>
            <a:r>
              <a:rPr lang="en-US" dirty="0"/>
              <a:t>Since then, it has been expanded to allow for the inclusion of resources related to each activity, through processes called activity-based resource assignments and resource leveling. </a:t>
            </a:r>
          </a:p>
          <a:p>
            <a:pPr algn="just"/>
            <a:endParaRPr lang="en-US" dirty="0"/>
          </a:p>
        </p:txBody>
      </p:sp>
    </p:spTree>
    <p:extLst>
      <p:ext uri="{BB962C8B-B14F-4D97-AF65-F5344CB8AC3E}">
        <p14:creationId xmlns:p14="http://schemas.microsoft.com/office/powerpoint/2010/main" val="1588586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CPM</a:t>
            </a:r>
            <a:endParaRPr lang="en-US" b="1" dirty="0">
              <a:solidFill>
                <a:srgbClr val="0000FF"/>
              </a:solidFill>
            </a:endParaRPr>
          </a:p>
        </p:txBody>
      </p:sp>
      <p:sp>
        <p:nvSpPr>
          <p:cNvPr id="3" name="Content Placeholder 2"/>
          <p:cNvSpPr>
            <a:spLocks noGrp="1"/>
          </p:cNvSpPr>
          <p:nvPr>
            <p:ph idx="1"/>
          </p:nvPr>
        </p:nvSpPr>
        <p:spPr/>
        <p:txBody>
          <a:bodyPr>
            <a:normAutofit fontScale="85000" lnSpcReduction="10000"/>
          </a:bodyPr>
          <a:lstStyle/>
          <a:p>
            <a:pPr algn="just"/>
            <a:r>
              <a:rPr lang="en-US" dirty="0"/>
              <a:t>The Critical Path Method or Critical Path Analysis, is a mathematically based algorithm for scheduling a set of project activities </a:t>
            </a:r>
          </a:p>
          <a:p>
            <a:pPr algn="just"/>
            <a:r>
              <a:rPr lang="en-US" dirty="0"/>
              <a:t>It is an important tool for effective project management </a:t>
            </a:r>
          </a:p>
          <a:p>
            <a:pPr algn="just"/>
            <a:r>
              <a:rPr lang="en-US" dirty="0"/>
              <a:t>Commonly used with all forms of projects, including construction, software development, research projects, product development, engineering, and plant maintenance, among others </a:t>
            </a:r>
          </a:p>
          <a:p>
            <a:pPr algn="just"/>
            <a:r>
              <a:rPr lang="en-US" dirty="0"/>
              <a:t>Any project with interdependent activities can apply this method of scheduling </a:t>
            </a:r>
          </a:p>
          <a:p>
            <a:pPr algn="just"/>
            <a:endParaRPr lang="en-US" dirty="0"/>
          </a:p>
        </p:txBody>
      </p:sp>
    </p:spTree>
    <p:extLst>
      <p:ext uri="{BB962C8B-B14F-4D97-AF65-F5344CB8AC3E}">
        <p14:creationId xmlns:p14="http://schemas.microsoft.com/office/powerpoint/2010/main" val="3152513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CPM </a:t>
            </a:r>
          </a:p>
        </p:txBody>
      </p:sp>
      <p:sp>
        <p:nvSpPr>
          <p:cNvPr id="3" name="Content Placeholder 2"/>
          <p:cNvSpPr>
            <a:spLocks noGrp="1"/>
          </p:cNvSpPr>
          <p:nvPr>
            <p:ph idx="1"/>
          </p:nvPr>
        </p:nvSpPr>
        <p:spPr/>
        <p:txBody>
          <a:bodyPr>
            <a:normAutofit fontScale="77500" lnSpcReduction="20000"/>
          </a:bodyPr>
          <a:lstStyle/>
          <a:p>
            <a:pPr algn="just"/>
            <a:r>
              <a:rPr lang="en-US" dirty="0" smtClean="0"/>
              <a:t>The </a:t>
            </a:r>
            <a:r>
              <a:rPr lang="en-US" dirty="0"/>
              <a:t>longest path of planned activities to the end of the project </a:t>
            </a:r>
          </a:p>
          <a:p>
            <a:pPr algn="just"/>
            <a:r>
              <a:rPr lang="en-US" dirty="0"/>
              <a:t>The earliest and latest that each activity can start and finish without making the project longer </a:t>
            </a:r>
          </a:p>
          <a:p>
            <a:pPr algn="just"/>
            <a:r>
              <a:rPr lang="en-US" dirty="0"/>
              <a:t>Determines “critical” activities (on the longest path)</a:t>
            </a:r>
            <a:br>
              <a:rPr lang="en-US" dirty="0"/>
            </a:br>
            <a:r>
              <a:rPr lang="en-US" dirty="0"/>
              <a:t>Prioritize activities for the effective management and to </a:t>
            </a:r>
          </a:p>
          <a:p>
            <a:pPr algn="just"/>
            <a:r>
              <a:rPr lang="en-US" dirty="0"/>
              <a:t>shorten the planned critical path of a project by: </a:t>
            </a:r>
          </a:p>
          <a:p>
            <a:pPr algn="just"/>
            <a:r>
              <a:rPr lang="en-US" dirty="0"/>
              <a:t> Pruning critical path activities </a:t>
            </a:r>
          </a:p>
          <a:p>
            <a:pPr algn="just"/>
            <a:r>
              <a:rPr lang="en-US" dirty="0"/>
              <a:t> “Fast tracking" (performing more activities in parallel) </a:t>
            </a:r>
          </a:p>
          <a:p>
            <a:pPr algn="just"/>
            <a:r>
              <a:rPr lang="en-US" dirty="0"/>
              <a:t>“Crashing the critical path" (shortening the durations of critical path activities by adding resources) </a:t>
            </a:r>
          </a:p>
          <a:p>
            <a:pPr algn="just"/>
            <a:endParaRPr lang="en-US" dirty="0"/>
          </a:p>
        </p:txBody>
      </p:sp>
    </p:spTree>
    <p:extLst>
      <p:ext uri="{BB962C8B-B14F-4D97-AF65-F5344CB8AC3E}">
        <p14:creationId xmlns:p14="http://schemas.microsoft.com/office/powerpoint/2010/main" val="3297783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Rules for Constructing the Network Diagram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Networks typically flow from left to right.</a:t>
            </a:r>
          </a:p>
          <a:p>
            <a:r>
              <a:rPr lang="en-US" dirty="0" smtClean="0"/>
              <a:t>An activity cannot begin until all of its preceding activities are complete.</a:t>
            </a:r>
          </a:p>
          <a:p>
            <a:r>
              <a:rPr lang="en-US" dirty="0" smtClean="0"/>
              <a:t>Arrows indicate precedence and flow and can cross over each other.</a:t>
            </a:r>
          </a:p>
          <a:p>
            <a:r>
              <a:rPr lang="en-US" dirty="0"/>
              <a:t> </a:t>
            </a:r>
            <a:r>
              <a:rPr lang="en-US" dirty="0" smtClean="0"/>
              <a:t>Identify each activity with a unique number.</a:t>
            </a:r>
          </a:p>
          <a:p>
            <a:r>
              <a:rPr lang="en-US" dirty="0" smtClean="0"/>
              <a:t>Looping is not allowed.</a:t>
            </a:r>
          </a:p>
          <a:p>
            <a:r>
              <a:rPr lang="en-US" dirty="0" smtClean="0"/>
              <a:t>Conditional statements are not allowed</a:t>
            </a:r>
          </a:p>
          <a:p>
            <a:r>
              <a:rPr lang="en-US" dirty="0" smtClean="0"/>
              <a:t>Use unique start and stop nodes.</a:t>
            </a:r>
            <a:endParaRPr lang="en-US" dirty="0"/>
          </a:p>
        </p:txBody>
      </p:sp>
    </p:spTree>
    <p:extLst>
      <p:ext uri="{BB962C8B-B14F-4D97-AF65-F5344CB8AC3E}">
        <p14:creationId xmlns:p14="http://schemas.microsoft.com/office/powerpoint/2010/main" val="2605317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Definitions</a:t>
            </a:r>
            <a:endParaRPr lang="en-US" b="1" dirty="0">
              <a:solidFill>
                <a:srgbClr val="0000FF"/>
              </a:solidFill>
            </a:endParaRPr>
          </a:p>
        </p:txBody>
      </p:sp>
      <p:sp>
        <p:nvSpPr>
          <p:cNvPr id="3" name="Content Placeholder 2"/>
          <p:cNvSpPr>
            <a:spLocks noGrp="1"/>
          </p:cNvSpPr>
          <p:nvPr>
            <p:ph idx="1"/>
          </p:nvPr>
        </p:nvSpPr>
        <p:spPr/>
        <p:txBody>
          <a:bodyPr>
            <a:normAutofit fontScale="70000" lnSpcReduction="20000"/>
          </a:bodyPr>
          <a:lstStyle/>
          <a:p>
            <a:pPr algn="just"/>
            <a:r>
              <a:rPr lang="en-US" b="1" dirty="0"/>
              <a:t>Float</a:t>
            </a:r>
            <a:r>
              <a:rPr lang="en-US" dirty="0"/>
              <a:t>(</a:t>
            </a:r>
            <a:r>
              <a:rPr lang="en-US" b="1" dirty="0"/>
              <a:t>slack)-</a:t>
            </a:r>
            <a:r>
              <a:rPr lang="en-US" dirty="0" smtClean="0"/>
              <a:t>amount of time  that a task can be delayed without causing a </a:t>
            </a:r>
            <a:r>
              <a:rPr lang="en-US" dirty="0"/>
              <a:t>delay to: </a:t>
            </a:r>
          </a:p>
          <a:p>
            <a:pPr lvl="1" algn="just"/>
            <a:r>
              <a:rPr lang="en-US" dirty="0"/>
              <a:t>subsequent tasks (free float) </a:t>
            </a:r>
          </a:p>
          <a:p>
            <a:pPr lvl="1" algn="just"/>
            <a:r>
              <a:rPr lang="en-US" dirty="0"/>
              <a:t>project completion date (total float) </a:t>
            </a:r>
          </a:p>
          <a:p>
            <a:pPr algn="just"/>
            <a:r>
              <a:rPr lang="en-US" b="1" dirty="0"/>
              <a:t>Critical path </a:t>
            </a:r>
            <a:r>
              <a:rPr lang="en-US" dirty="0"/>
              <a:t>is the sequence of activities which add up to the longest overall duration. It is the shortest time possible to complete the project. Any delay of an activity on the critical path directly impacts the planned project completion date (there is no float on the critical path). A project can have several, parallel, near critical paths. An additional parallel path through the network with the total durations shorter than the critical path is called a sub-critical or non-critical path. </a:t>
            </a:r>
          </a:p>
          <a:p>
            <a:pPr algn="just"/>
            <a:r>
              <a:rPr lang="en-US" b="1" dirty="0" smtClean="0"/>
              <a:t>Critical activity</a:t>
            </a:r>
            <a:r>
              <a:rPr lang="en-US" dirty="0"/>
              <a:t>–</a:t>
            </a:r>
            <a:r>
              <a:rPr lang="en-US" dirty="0" smtClean="0"/>
              <a:t>activity with zero float </a:t>
            </a:r>
            <a:endParaRPr lang="en-US" dirty="0"/>
          </a:p>
          <a:p>
            <a:pPr algn="just"/>
            <a:r>
              <a:rPr lang="en-US" b="1" dirty="0"/>
              <a:t>Resource leveling </a:t>
            </a:r>
            <a:r>
              <a:rPr lang="en-US" dirty="0"/>
              <a:t>– iterative process of assigning crews to activities in order to calculate their duration </a:t>
            </a:r>
          </a:p>
          <a:p>
            <a:pPr algn="just"/>
            <a:endParaRPr lang="en-US" dirty="0"/>
          </a:p>
        </p:txBody>
      </p:sp>
    </p:spTree>
    <p:extLst>
      <p:ext uri="{BB962C8B-B14F-4D97-AF65-F5344CB8AC3E}">
        <p14:creationId xmlns:p14="http://schemas.microsoft.com/office/powerpoint/2010/main" val="858255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1681" y="911335"/>
            <a:ext cx="5346674" cy="5949116"/>
          </a:xfrm>
          <a:prstGeom prst="rect">
            <a:avLst/>
          </a:prstGeom>
        </p:spPr>
      </p:pic>
      <p:sp>
        <p:nvSpPr>
          <p:cNvPr id="19" name="TextBox 18"/>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9579908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19498633"/>
              </p:ext>
            </p:extLst>
          </p:nvPr>
        </p:nvGraphicFramePr>
        <p:xfrm>
          <a:off x="457200" y="1600200"/>
          <a:ext cx="8229600" cy="33375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Activity</a:t>
                      </a:r>
                      <a:endParaRPr lang="en-US" dirty="0"/>
                    </a:p>
                  </a:txBody>
                  <a:tcPr/>
                </a:tc>
                <a:tc>
                  <a:txBody>
                    <a:bodyPr/>
                    <a:lstStyle/>
                    <a:p>
                      <a:r>
                        <a:rPr lang="en-US" dirty="0" smtClean="0"/>
                        <a:t>Duration</a:t>
                      </a:r>
                      <a:endParaRPr lang="en-US" dirty="0"/>
                    </a:p>
                  </a:txBody>
                  <a:tcPr/>
                </a:tc>
                <a:tc>
                  <a:txBody>
                    <a:bodyPr/>
                    <a:lstStyle/>
                    <a:p>
                      <a:r>
                        <a:rPr lang="en-US" dirty="0" smtClean="0"/>
                        <a:t>Dependency</a:t>
                      </a:r>
                      <a:endParaRPr lang="en-US" dirty="0"/>
                    </a:p>
                  </a:txBody>
                  <a:tcPr/>
                </a:tc>
              </a:tr>
              <a:tr h="370840">
                <a:tc>
                  <a:txBody>
                    <a:bodyPr/>
                    <a:lstStyle/>
                    <a:p>
                      <a:r>
                        <a:rPr lang="en-US" dirty="0" smtClean="0"/>
                        <a:t>A</a:t>
                      </a:r>
                      <a:endParaRPr lang="en-US" dirty="0"/>
                    </a:p>
                  </a:txBody>
                  <a:tcPr/>
                </a:tc>
                <a:tc>
                  <a:txBody>
                    <a:bodyPr/>
                    <a:lstStyle/>
                    <a:p>
                      <a:r>
                        <a:rPr lang="en-US" dirty="0" smtClean="0"/>
                        <a:t>7</a:t>
                      </a:r>
                      <a:endParaRPr lang="en-US" dirty="0"/>
                    </a:p>
                  </a:txBody>
                  <a:tcPr/>
                </a:tc>
                <a:tc>
                  <a:txBody>
                    <a:bodyPr/>
                    <a:lstStyle/>
                    <a:p>
                      <a:endParaRPr lang="en-US" dirty="0"/>
                    </a:p>
                  </a:txBody>
                  <a:tcPr/>
                </a:tc>
              </a:tr>
              <a:tr h="370840">
                <a:tc>
                  <a:txBody>
                    <a:bodyPr/>
                    <a:lstStyle/>
                    <a:p>
                      <a:r>
                        <a:rPr lang="en-US" dirty="0" smtClean="0"/>
                        <a:t>B</a:t>
                      </a:r>
                      <a:endParaRPr lang="en-US" dirty="0"/>
                    </a:p>
                  </a:txBody>
                  <a:tcPr/>
                </a:tc>
                <a:tc>
                  <a:txBody>
                    <a:bodyPr/>
                    <a:lstStyle/>
                    <a:p>
                      <a:r>
                        <a:rPr lang="en-US" dirty="0" smtClean="0"/>
                        <a:t>3</a:t>
                      </a:r>
                      <a:endParaRPr lang="en-US" dirty="0"/>
                    </a:p>
                  </a:txBody>
                  <a:tcPr/>
                </a:tc>
                <a:tc>
                  <a:txBody>
                    <a:bodyPr/>
                    <a:lstStyle/>
                    <a:p>
                      <a:endParaRPr lang="en-US"/>
                    </a:p>
                  </a:txBody>
                  <a:tcPr/>
                </a:tc>
              </a:tr>
              <a:tr h="370840">
                <a:tc>
                  <a:txBody>
                    <a:bodyPr/>
                    <a:lstStyle/>
                    <a:p>
                      <a:r>
                        <a:rPr lang="en-US" dirty="0" smtClean="0"/>
                        <a:t>C</a:t>
                      </a:r>
                      <a:endParaRPr lang="en-US" dirty="0"/>
                    </a:p>
                  </a:txBody>
                  <a:tcPr/>
                </a:tc>
                <a:tc>
                  <a:txBody>
                    <a:bodyPr/>
                    <a:lstStyle/>
                    <a:p>
                      <a:r>
                        <a:rPr lang="en-US" dirty="0" smtClean="0"/>
                        <a:t>6</a:t>
                      </a:r>
                      <a:endParaRPr lang="en-US" dirty="0"/>
                    </a:p>
                  </a:txBody>
                  <a:tcPr/>
                </a:tc>
                <a:tc>
                  <a:txBody>
                    <a:bodyPr/>
                    <a:lstStyle/>
                    <a:p>
                      <a:r>
                        <a:rPr lang="en-US" dirty="0" smtClean="0"/>
                        <a:t>A</a:t>
                      </a:r>
                      <a:endParaRPr lang="en-US" dirty="0"/>
                    </a:p>
                  </a:txBody>
                  <a:tcPr/>
                </a:tc>
              </a:tr>
              <a:tr h="370840">
                <a:tc>
                  <a:txBody>
                    <a:bodyPr/>
                    <a:lstStyle/>
                    <a:p>
                      <a:r>
                        <a:rPr lang="en-US" dirty="0" smtClean="0"/>
                        <a:t>D</a:t>
                      </a:r>
                      <a:endParaRPr lang="en-US" dirty="0"/>
                    </a:p>
                  </a:txBody>
                  <a:tcPr/>
                </a:tc>
                <a:tc>
                  <a:txBody>
                    <a:bodyPr/>
                    <a:lstStyle/>
                    <a:p>
                      <a:r>
                        <a:rPr lang="en-US" dirty="0" smtClean="0"/>
                        <a:t>3</a:t>
                      </a:r>
                      <a:endParaRPr lang="en-US" dirty="0"/>
                    </a:p>
                  </a:txBody>
                  <a:tcPr/>
                </a:tc>
                <a:tc>
                  <a:txBody>
                    <a:bodyPr/>
                    <a:lstStyle/>
                    <a:p>
                      <a:r>
                        <a:rPr lang="en-US" dirty="0" smtClean="0"/>
                        <a:t>B</a:t>
                      </a:r>
                      <a:endParaRPr lang="en-US" dirty="0"/>
                    </a:p>
                  </a:txBody>
                  <a:tcPr/>
                </a:tc>
              </a:tr>
              <a:tr h="370840">
                <a:tc>
                  <a:txBody>
                    <a:bodyPr/>
                    <a:lstStyle/>
                    <a:p>
                      <a:r>
                        <a:rPr lang="en-US" dirty="0" smtClean="0"/>
                        <a:t>E</a:t>
                      </a:r>
                      <a:endParaRPr lang="en-US" dirty="0"/>
                    </a:p>
                  </a:txBody>
                  <a:tcPr/>
                </a:tc>
                <a:tc>
                  <a:txBody>
                    <a:bodyPr/>
                    <a:lstStyle/>
                    <a:p>
                      <a:r>
                        <a:rPr lang="en-US" dirty="0" smtClean="0"/>
                        <a:t>3</a:t>
                      </a:r>
                      <a:endParaRPr lang="en-US" dirty="0"/>
                    </a:p>
                  </a:txBody>
                  <a:tcPr/>
                </a:tc>
                <a:tc>
                  <a:txBody>
                    <a:bodyPr/>
                    <a:lstStyle/>
                    <a:p>
                      <a:r>
                        <a:rPr lang="en-US" dirty="0" smtClean="0"/>
                        <a:t>D,F</a:t>
                      </a:r>
                      <a:endParaRPr lang="en-US" dirty="0"/>
                    </a:p>
                  </a:txBody>
                  <a:tcPr/>
                </a:tc>
              </a:tr>
              <a:tr h="370840">
                <a:tc>
                  <a:txBody>
                    <a:bodyPr/>
                    <a:lstStyle/>
                    <a:p>
                      <a:r>
                        <a:rPr lang="en-US" dirty="0" smtClean="0"/>
                        <a:t>F</a:t>
                      </a:r>
                      <a:endParaRPr lang="en-US" dirty="0"/>
                    </a:p>
                  </a:txBody>
                  <a:tcPr/>
                </a:tc>
                <a:tc>
                  <a:txBody>
                    <a:bodyPr/>
                    <a:lstStyle/>
                    <a:p>
                      <a:r>
                        <a:rPr lang="en-US" dirty="0" smtClean="0"/>
                        <a:t>2</a:t>
                      </a:r>
                      <a:endParaRPr lang="en-US" dirty="0"/>
                    </a:p>
                  </a:txBody>
                  <a:tcPr/>
                </a:tc>
                <a:tc>
                  <a:txBody>
                    <a:bodyPr/>
                    <a:lstStyle/>
                    <a:p>
                      <a:r>
                        <a:rPr lang="en-US" dirty="0" smtClean="0"/>
                        <a:t>B</a:t>
                      </a:r>
                      <a:endParaRPr lang="en-US" dirty="0"/>
                    </a:p>
                  </a:txBody>
                  <a:tcPr/>
                </a:tc>
              </a:tr>
              <a:tr h="370840">
                <a:tc>
                  <a:txBody>
                    <a:bodyPr/>
                    <a:lstStyle/>
                    <a:p>
                      <a:r>
                        <a:rPr lang="en-US" dirty="0" smtClean="0"/>
                        <a:t>G</a:t>
                      </a:r>
                    </a:p>
                  </a:txBody>
                  <a:tcPr/>
                </a:tc>
                <a:tc>
                  <a:txBody>
                    <a:bodyPr/>
                    <a:lstStyle/>
                    <a:p>
                      <a:r>
                        <a:rPr lang="en-US" dirty="0" smtClean="0"/>
                        <a:t>3</a:t>
                      </a:r>
                      <a:endParaRPr lang="en-US" dirty="0"/>
                    </a:p>
                  </a:txBody>
                  <a:tcPr/>
                </a:tc>
                <a:tc>
                  <a:txBody>
                    <a:bodyPr/>
                    <a:lstStyle/>
                    <a:p>
                      <a:r>
                        <a:rPr lang="en-US" dirty="0" smtClean="0"/>
                        <a:t>C</a:t>
                      </a:r>
                      <a:endParaRPr lang="en-US" dirty="0"/>
                    </a:p>
                  </a:txBody>
                  <a:tcPr/>
                </a:tc>
              </a:tr>
              <a:tr h="370840">
                <a:tc>
                  <a:txBody>
                    <a:bodyPr/>
                    <a:lstStyle/>
                    <a:p>
                      <a:r>
                        <a:rPr lang="en-US" dirty="0" smtClean="0"/>
                        <a:t>H</a:t>
                      </a:r>
                    </a:p>
                  </a:txBody>
                  <a:tcPr/>
                </a:tc>
                <a:tc>
                  <a:txBody>
                    <a:bodyPr/>
                    <a:lstStyle/>
                    <a:p>
                      <a:r>
                        <a:rPr lang="en-US" dirty="0" smtClean="0"/>
                        <a:t>2</a:t>
                      </a:r>
                      <a:endParaRPr lang="en-US" dirty="0"/>
                    </a:p>
                  </a:txBody>
                  <a:tcPr/>
                </a:tc>
                <a:tc>
                  <a:txBody>
                    <a:bodyPr/>
                    <a:lstStyle/>
                    <a:p>
                      <a:r>
                        <a:rPr lang="en-US" smtClean="0"/>
                        <a:t>E,G</a:t>
                      </a:r>
                      <a:endParaRPr lang="en-US" dirty="0"/>
                    </a:p>
                  </a:txBody>
                  <a:tcPr/>
                </a:tc>
              </a:tr>
            </a:tbl>
          </a:graphicData>
        </a:graphic>
      </p:graphicFrame>
    </p:spTree>
    <p:extLst>
      <p:ext uri="{BB962C8B-B14F-4D97-AF65-F5344CB8AC3E}">
        <p14:creationId xmlns:p14="http://schemas.microsoft.com/office/powerpoint/2010/main" val="3998221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6.6.2.2 Critical Path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3"/>
          <a:stretch>
            <a:fillRect/>
          </a:stretch>
        </p:blipFill>
        <p:spPr>
          <a:xfrm>
            <a:off x="1043608" y="2000889"/>
            <a:ext cx="7087803" cy="4829849"/>
          </a:xfrm>
          <a:prstGeom prst="rect">
            <a:avLst/>
          </a:prstGeom>
        </p:spPr>
      </p:pic>
    </p:spTree>
    <p:extLst>
      <p:ext uri="{BB962C8B-B14F-4D97-AF65-F5344CB8AC3E}">
        <p14:creationId xmlns:p14="http://schemas.microsoft.com/office/powerpoint/2010/main" val="4102950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899592" y="0"/>
            <a:ext cx="6840760" cy="10668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Developing schedule</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10947" name="Rectangle 3"/>
          <p:cNvSpPr>
            <a:spLocks noGrp="1" noChangeArrowheads="1"/>
          </p:cNvSpPr>
          <p:nvPr>
            <p:ph idx="1"/>
          </p:nvPr>
        </p:nvSpPr>
        <p:spPr>
          <a:xfrm>
            <a:off x="228600" y="1371600"/>
            <a:ext cx="8664575" cy="3816350"/>
          </a:xfrm>
          <a:noFill/>
          <a:ln/>
        </p:spPr>
        <p:txBody>
          <a:bodyPr>
            <a:normAutofit/>
          </a:bodyPr>
          <a:lstStyle/>
          <a:p>
            <a:pPr algn="just"/>
            <a:r>
              <a:rPr lang="en-GB" sz="2400" dirty="0"/>
              <a:t>We </a:t>
            </a:r>
            <a:r>
              <a:rPr lang="en-GB" sz="2400" dirty="0">
                <a:solidFill>
                  <a:srgbClr val="D60093"/>
                </a:solidFill>
              </a:rPr>
              <a:t>identify the tasks</a:t>
            </a:r>
            <a:r>
              <a:rPr lang="en-GB" sz="2400" dirty="0"/>
              <a:t> in the Project and </a:t>
            </a:r>
            <a:r>
              <a:rPr lang="en-GB" sz="2400" dirty="0">
                <a:solidFill>
                  <a:srgbClr val="D60093"/>
                </a:solidFill>
              </a:rPr>
              <a:t>specify the resources</a:t>
            </a:r>
            <a:r>
              <a:rPr lang="en-GB" sz="2400" dirty="0"/>
              <a:t> needed for each one</a:t>
            </a:r>
          </a:p>
          <a:p>
            <a:pPr algn="just"/>
            <a:r>
              <a:rPr lang="en-GB" sz="2400" dirty="0"/>
              <a:t>We </a:t>
            </a:r>
            <a:r>
              <a:rPr lang="en-GB" sz="2400" dirty="0">
                <a:solidFill>
                  <a:srgbClr val="D60093"/>
                </a:solidFill>
              </a:rPr>
              <a:t>allocate to each task sufficient time</a:t>
            </a:r>
            <a:r>
              <a:rPr lang="en-GB" sz="2400" dirty="0"/>
              <a:t> that we are confident will allow it to be completed with those resources. That is, the time the task should take on average, plus some </a:t>
            </a:r>
            <a:r>
              <a:rPr lang="en-GB" sz="2400" dirty="0">
                <a:solidFill>
                  <a:srgbClr val="D60093"/>
                </a:solidFill>
              </a:rPr>
              <a:t>contingency</a:t>
            </a:r>
            <a:r>
              <a:rPr lang="en-GB" sz="2400" dirty="0"/>
              <a:t> to give us the confidence we seek</a:t>
            </a:r>
          </a:p>
          <a:p>
            <a:pPr algn="just"/>
            <a:r>
              <a:rPr lang="en-GB" sz="2400" dirty="0"/>
              <a:t>We </a:t>
            </a:r>
            <a:r>
              <a:rPr lang="en-GB" sz="2400" dirty="0">
                <a:solidFill>
                  <a:srgbClr val="D60093"/>
                </a:solidFill>
              </a:rPr>
              <a:t>apply task dependencies</a:t>
            </a:r>
            <a:r>
              <a:rPr lang="en-GB" sz="2400" dirty="0"/>
              <a:t>, and work out the </a:t>
            </a:r>
            <a:r>
              <a:rPr lang="en-GB" sz="2400" dirty="0">
                <a:solidFill>
                  <a:srgbClr val="D60093"/>
                </a:solidFill>
              </a:rPr>
              <a:t>longest path</a:t>
            </a:r>
            <a:r>
              <a:rPr lang="en-GB" sz="2400" dirty="0"/>
              <a:t> of tasks in the Project</a:t>
            </a:r>
          </a:p>
          <a:p>
            <a:pPr algn="just"/>
            <a:r>
              <a:rPr lang="en-GB" sz="2400" dirty="0"/>
              <a:t>The time along this path is the </a:t>
            </a:r>
            <a:r>
              <a:rPr lang="en-GB" sz="2400" dirty="0" smtClean="0">
                <a:solidFill>
                  <a:srgbClr val="D60093"/>
                </a:solidFill>
              </a:rPr>
              <a:t>Critical</a:t>
            </a:r>
            <a:r>
              <a:rPr lang="en-GB" sz="2400" dirty="0" smtClean="0"/>
              <a:t> </a:t>
            </a:r>
            <a:r>
              <a:rPr lang="en-GB" sz="2400" dirty="0"/>
              <a:t>of the Project</a:t>
            </a:r>
            <a:endParaRPr lang="en-US" sz="2400" dirty="0"/>
          </a:p>
        </p:txBody>
      </p:sp>
    </p:spTree>
    <p:extLst>
      <p:ext uri="{BB962C8B-B14F-4D97-AF65-F5344CB8AC3E}">
        <p14:creationId xmlns:p14="http://schemas.microsoft.com/office/powerpoint/2010/main" val="214981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685800" y="152400"/>
            <a:ext cx="8100392" cy="10668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GB"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cs typeface="Arial"/>
              </a:rPr>
              <a:t>Normal practice in the execution phase </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cs typeface="Arial"/>
            </a:endParaRPr>
          </a:p>
        </p:txBody>
      </p:sp>
      <p:sp>
        <p:nvSpPr>
          <p:cNvPr id="211971" name="Rectangle 3"/>
          <p:cNvSpPr>
            <a:spLocks noGrp="1" noChangeArrowheads="1"/>
          </p:cNvSpPr>
          <p:nvPr>
            <p:ph idx="1"/>
          </p:nvPr>
        </p:nvSpPr>
        <p:spPr>
          <a:xfrm>
            <a:off x="468313" y="1628775"/>
            <a:ext cx="8424862" cy="3600450"/>
          </a:xfrm>
          <a:noFill/>
          <a:ln/>
        </p:spPr>
        <p:txBody>
          <a:bodyPr>
            <a:noAutofit/>
          </a:bodyPr>
          <a:lstStyle/>
          <a:p>
            <a:pPr algn="just"/>
            <a:r>
              <a:rPr lang="en-GB" sz="2400" dirty="0">
                <a:latin typeface="Arial"/>
                <a:cs typeface="Arial"/>
              </a:rPr>
              <a:t>As long as every task completes on time (within its contingency), its successors will be started on </a:t>
            </a:r>
            <a:r>
              <a:rPr lang="en-GB" sz="2400" dirty="0" smtClean="0">
                <a:latin typeface="Arial"/>
                <a:cs typeface="Arial"/>
              </a:rPr>
              <a:t>time</a:t>
            </a:r>
          </a:p>
          <a:p>
            <a:pPr marL="0" indent="0" algn="just">
              <a:buNone/>
            </a:pPr>
            <a:endParaRPr lang="en-GB" sz="2400" dirty="0">
              <a:latin typeface="Arial"/>
              <a:cs typeface="Arial"/>
            </a:endParaRPr>
          </a:p>
          <a:p>
            <a:pPr algn="just"/>
            <a:r>
              <a:rPr lang="en-GB" sz="2400" dirty="0">
                <a:latin typeface="Arial"/>
                <a:cs typeface="Arial"/>
              </a:rPr>
              <a:t>As soon as any task finishes late (outside its contingency), its </a:t>
            </a:r>
            <a:r>
              <a:rPr lang="en-GB" sz="2400" dirty="0">
                <a:solidFill>
                  <a:srgbClr val="D60093"/>
                </a:solidFill>
                <a:latin typeface="Arial"/>
                <a:cs typeface="Arial"/>
              </a:rPr>
              <a:t>successors </a:t>
            </a:r>
            <a:r>
              <a:rPr lang="en-GB" sz="2400" dirty="0">
                <a:latin typeface="Arial"/>
                <a:cs typeface="Arial"/>
              </a:rPr>
              <a:t>will start late, and this normally means they will </a:t>
            </a:r>
            <a:r>
              <a:rPr lang="en-GB" sz="2400" dirty="0">
                <a:solidFill>
                  <a:srgbClr val="D60093"/>
                </a:solidFill>
                <a:latin typeface="Arial"/>
                <a:cs typeface="Arial"/>
              </a:rPr>
              <a:t>finish </a:t>
            </a:r>
            <a:r>
              <a:rPr lang="en-GB" sz="2400" dirty="0" smtClean="0">
                <a:solidFill>
                  <a:srgbClr val="D60093"/>
                </a:solidFill>
                <a:latin typeface="Arial"/>
                <a:cs typeface="Arial"/>
              </a:rPr>
              <a:t>late</a:t>
            </a:r>
          </a:p>
          <a:p>
            <a:pPr marL="0" indent="0" algn="just">
              <a:buNone/>
            </a:pPr>
            <a:endParaRPr lang="en-GB" sz="2400" dirty="0">
              <a:latin typeface="Arial"/>
              <a:cs typeface="Arial"/>
            </a:endParaRPr>
          </a:p>
          <a:p>
            <a:pPr algn="just"/>
            <a:r>
              <a:rPr lang="en-GB" sz="2400" dirty="0">
                <a:latin typeface="Arial"/>
                <a:cs typeface="Arial"/>
              </a:rPr>
              <a:t>In order to rescue a Project which shows any lateness, we have to </a:t>
            </a:r>
            <a:r>
              <a:rPr lang="en-GB" sz="2400" dirty="0">
                <a:solidFill>
                  <a:srgbClr val="D60093"/>
                </a:solidFill>
                <a:latin typeface="Arial"/>
                <a:cs typeface="Arial"/>
              </a:rPr>
              <a:t>squeeze</a:t>
            </a:r>
            <a:r>
              <a:rPr lang="en-GB" sz="2400" dirty="0">
                <a:latin typeface="Arial"/>
                <a:cs typeface="Arial"/>
              </a:rPr>
              <a:t> the remaining tasks in the </a:t>
            </a:r>
            <a:r>
              <a:rPr lang="en-GB" sz="2400" dirty="0" smtClean="0">
                <a:latin typeface="Arial"/>
                <a:cs typeface="Arial"/>
              </a:rPr>
              <a:t>Project</a:t>
            </a:r>
          </a:p>
          <a:p>
            <a:pPr marL="0" indent="0" algn="just">
              <a:buNone/>
            </a:pPr>
            <a:endParaRPr lang="en-GB" sz="2400" dirty="0">
              <a:latin typeface="Arial"/>
              <a:cs typeface="Arial"/>
            </a:endParaRPr>
          </a:p>
          <a:p>
            <a:pPr algn="just"/>
            <a:r>
              <a:rPr lang="en-GB" sz="2400" dirty="0">
                <a:latin typeface="Arial"/>
                <a:cs typeface="Arial"/>
              </a:rPr>
              <a:t>Typically we have to </a:t>
            </a:r>
            <a:r>
              <a:rPr lang="en-GB" sz="2400" dirty="0">
                <a:solidFill>
                  <a:srgbClr val="D60093"/>
                </a:solidFill>
                <a:latin typeface="Arial"/>
                <a:cs typeface="Arial"/>
              </a:rPr>
              <a:t>compromise</a:t>
            </a:r>
            <a:r>
              <a:rPr lang="en-GB" sz="2400" dirty="0">
                <a:latin typeface="Arial"/>
                <a:cs typeface="Arial"/>
              </a:rPr>
              <a:t> on time, cost or scope and </a:t>
            </a:r>
            <a:r>
              <a:rPr lang="en-GB" sz="2400" dirty="0">
                <a:solidFill>
                  <a:srgbClr val="D60093"/>
                </a:solidFill>
                <a:latin typeface="Arial"/>
                <a:cs typeface="Arial"/>
              </a:rPr>
              <a:t>reschedule</a:t>
            </a:r>
          </a:p>
        </p:txBody>
      </p:sp>
    </p:spTree>
    <p:extLst>
      <p:ext uri="{BB962C8B-B14F-4D97-AF65-F5344CB8AC3E}">
        <p14:creationId xmlns:p14="http://schemas.microsoft.com/office/powerpoint/2010/main" val="1358929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GB"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Estimating Dilemma</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12995" name="Rectangle 3"/>
          <p:cNvSpPr>
            <a:spLocks noGrp="1" noChangeArrowheads="1"/>
          </p:cNvSpPr>
          <p:nvPr>
            <p:ph idx="1"/>
          </p:nvPr>
        </p:nvSpPr>
        <p:spPr>
          <a:xfrm>
            <a:off x="457200" y="1600200"/>
            <a:ext cx="8291513" cy="4781550"/>
          </a:xfrm>
        </p:spPr>
        <p:txBody>
          <a:bodyPr>
            <a:normAutofit/>
          </a:bodyPr>
          <a:lstStyle/>
          <a:p>
            <a:r>
              <a:rPr lang="en-GB" sz="2800" dirty="0">
                <a:latin typeface="Arial"/>
                <a:cs typeface="Arial"/>
              </a:rPr>
              <a:t>If </a:t>
            </a:r>
            <a:r>
              <a:rPr lang="en-GB" sz="2800" dirty="0" smtClean="0">
                <a:latin typeface="Arial"/>
                <a:cs typeface="Arial"/>
              </a:rPr>
              <a:t>we </a:t>
            </a:r>
            <a:r>
              <a:rPr lang="en-GB" sz="2800" dirty="0">
                <a:latin typeface="Arial"/>
                <a:cs typeface="Arial"/>
              </a:rPr>
              <a:t>allow more time for every task in the plan, each task is less likely to be late, but the Project end date will be </a:t>
            </a:r>
            <a:r>
              <a:rPr lang="en-GB" sz="2800" dirty="0">
                <a:solidFill>
                  <a:srgbClr val="D60093"/>
                </a:solidFill>
                <a:latin typeface="Arial"/>
                <a:cs typeface="Arial"/>
              </a:rPr>
              <a:t>later...</a:t>
            </a:r>
          </a:p>
          <a:p>
            <a:pPr>
              <a:buFontTx/>
              <a:buNone/>
            </a:pPr>
            <a:endParaRPr lang="en-GB" sz="2800" dirty="0">
              <a:latin typeface="Arial"/>
              <a:cs typeface="Arial"/>
            </a:endParaRPr>
          </a:p>
          <a:p>
            <a:r>
              <a:rPr lang="en-GB" sz="2800" dirty="0">
                <a:latin typeface="Arial"/>
                <a:cs typeface="Arial"/>
              </a:rPr>
              <a:t>If </a:t>
            </a:r>
            <a:r>
              <a:rPr lang="en-GB" sz="2800" dirty="0" smtClean="0">
                <a:latin typeface="Arial"/>
                <a:cs typeface="Arial"/>
              </a:rPr>
              <a:t>we allow </a:t>
            </a:r>
            <a:r>
              <a:rPr lang="en-GB" sz="2800" dirty="0">
                <a:latin typeface="Arial"/>
                <a:cs typeface="Arial"/>
              </a:rPr>
              <a:t>less time, the end date will be earlier, but the Project is more likely to </a:t>
            </a:r>
            <a:r>
              <a:rPr lang="en-GB" sz="2800" dirty="0">
                <a:solidFill>
                  <a:srgbClr val="D60093"/>
                </a:solidFill>
                <a:latin typeface="Arial"/>
                <a:cs typeface="Arial"/>
              </a:rPr>
              <a:t>overrun</a:t>
            </a:r>
          </a:p>
          <a:p>
            <a:endParaRPr lang="en-GB" sz="2800" dirty="0">
              <a:latin typeface="Arial"/>
              <a:cs typeface="Arial"/>
            </a:endParaRPr>
          </a:p>
          <a:p>
            <a:r>
              <a:rPr lang="en-GB" sz="2800" dirty="0">
                <a:solidFill>
                  <a:srgbClr val="D60093"/>
                </a:solidFill>
                <a:latin typeface="Arial"/>
                <a:cs typeface="Arial"/>
              </a:rPr>
              <a:t>BUT</a:t>
            </a:r>
            <a:r>
              <a:rPr lang="en-GB" sz="2800" dirty="0">
                <a:latin typeface="Arial"/>
                <a:cs typeface="Arial"/>
              </a:rPr>
              <a:t> I have to deliver the Project </a:t>
            </a:r>
            <a:r>
              <a:rPr lang="en-GB" sz="2800" dirty="0">
                <a:solidFill>
                  <a:srgbClr val="D60093"/>
                </a:solidFill>
                <a:latin typeface="Arial"/>
                <a:cs typeface="Arial"/>
              </a:rPr>
              <a:t>on time</a:t>
            </a:r>
          </a:p>
        </p:txBody>
      </p:sp>
    </p:spTree>
    <p:extLst>
      <p:ext uri="{BB962C8B-B14F-4D97-AF65-F5344CB8AC3E}">
        <p14:creationId xmlns:p14="http://schemas.microsoft.com/office/powerpoint/2010/main" val="268343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21572"/>
            <a:ext cx="9144000" cy="4093428"/>
          </a:xfrm>
          <a:prstGeom prst="rect">
            <a:avLst/>
          </a:prstGeom>
        </p:spPr>
        <p:txBody>
          <a:bodyPr wrap="square">
            <a:spAutoFit/>
          </a:bodyPr>
          <a:lstStyle/>
          <a:p>
            <a:pPr marL="285750" indent="-285750" algn="just">
              <a:buFont typeface="Arial"/>
              <a:buChar char="•"/>
            </a:pPr>
            <a:r>
              <a:rPr lang="en-US" sz="2000" dirty="0" smtClean="0"/>
              <a:t>The </a:t>
            </a:r>
            <a:r>
              <a:rPr lang="en-US" sz="2000" dirty="0"/>
              <a:t>dependencies of the activities play an important role in making a project faster or slower and meeting the deadline of the project. </a:t>
            </a:r>
            <a:r>
              <a:rPr lang="en-US" sz="2000" dirty="0" smtClean="0"/>
              <a:t>You </a:t>
            </a:r>
            <a:r>
              <a:rPr lang="en-US" sz="2000" dirty="0"/>
              <a:t>don’t have to be working on the less critical activities when you have most critical ones delaying and pending</a:t>
            </a:r>
            <a:r>
              <a:rPr lang="en-US" sz="2000" dirty="0" smtClean="0"/>
              <a:t>.</a:t>
            </a:r>
          </a:p>
          <a:p>
            <a:pPr marL="285750" indent="-285750" algn="just">
              <a:buFont typeface="Arial"/>
              <a:buChar char="•"/>
            </a:pPr>
            <a:endParaRPr lang="en-US" sz="2000" dirty="0"/>
          </a:p>
          <a:p>
            <a:pPr marL="285750" indent="-285750" algn="just">
              <a:buFont typeface="Arial"/>
              <a:buChar char="•"/>
            </a:pPr>
            <a:r>
              <a:rPr lang="en-US" sz="2000" dirty="0" smtClean="0"/>
              <a:t>Even </a:t>
            </a:r>
            <a:r>
              <a:rPr lang="en-US" sz="2000" dirty="0"/>
              <a:t>the larger projects could be easily handled with the help of critical path method. You don’t have to look at a jumbled and cluttered network; instead, when you have a chart in front of you that is organized, you can make sense of everything and work more efficiently on all the activities</a:t>
            </a:r>
            <a:r>
              <a:rPr lang="en-US" sz="2000" dirty="0" smtClean="0"/>
              <a:t>.</a:t>
            </a:r>
          </a:p>
          <a:p>
            <a:pPr marL="285750" indent="-285750" algn="just">
              <a:buFont typeface="Arial"/>
              <a:buChar char="•"/>
            </a:pPr>
            <a:endParaRPr lang="en-US" sz="2000" dirty="0"/>
          </a:p>
          <a:p>
            <a:pPr marL="285750" indent="-285750" algn="just">
              <a:buFont typeface="Arial"/>
              <a:buChar char="•"/>
            </a:pPr>
            <a:r>
              <a:rPr lang="en-US" sz="2000" dirty="0" smtClean="0"/>
              <a:t>Working </a:t>
            </a:r>
            <a:r>
              <a:rPr lang="en-US" sz="2000" dirty="0"/>
              <a:t>with the floats is another great benefit that critical path method gives to the project manager. When you know that delay in a certain activity wouldn’t affect your project much, you could actually take advantage of this flexibility and work on other critical activities in the meantime.</a:t>
            </a:r>
          </a:p>
        </p:txBody>
      </p:sp>
      <p:sp>
        <p:nvSpPr>
          <p:cNvPr id="3" name="TextBox 2"/>
          <p:cNvSpPr txBox="1"/>
          <p:nvPr/>
        </p:nvSpPr>
        <p:spPr>
          <a:xfrm>
            <a:off x="381000" y="304800"/>
            <a:ext cx="8610600" cy="58477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cs typeface="Arial"/>
              </a:rPr>
              <a:t>CPM- ADVANTAGES</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cs typeface="Arial"/>
            </a:endParaRPr>
          </a:p>
        </p:txBody>
      </p:sp>
    </p:spTree>
    <p:extLst>
      <p:ext uri="{BB962C8B-B14F-4D97-AF65-F5344CB8AC3E}">
        <p14:creationId xmlns:p14="http://schemas.microsoft.com/office/powerpoint/2010/main" val="20744794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8610600" cy="58477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cs typeface="Arial"/>
              </a:rPr>
              <a:t>CPM- DISADVANTAGES</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cs typeface="Arial"/>
            </a:endParaRPr>
          </a:p>
        </p:txBody>
      </p:sp>
      <p:sp>
        <p:nvSpPr>
          <p:cNvPr id="4" name="Rectangle 3"/>
          <p:cNvSpPr/>
          <p:nvPr/>
        </p:nvSpPr>
        <p:spPr>
          <a:xfrm>
            <a:off x="0" y="990600"/>
            <a:ext cx="9144000" cy="6232474"/>
          </a:xfrm>
          <a:prstGeom prst="rect">
            <a:avLst/>
          </a:prstGeom>
        </p:spPr>
        <p:txBody>
          <a:bodyPr wrap="square">
            <a:spAutoFit/>
          </a:bodyPr>
          <a:lstStyle/>
          <a:p>
            <a:pPr marL="285750" indent="-285750" algn="just">
              <a:buFont typeface="Arial"/>
              <a:buChar char="•"/>
            </a:pPr>
            <a:r>
              <a:rPr lang="en-US" sz="1900" dirty="0" smtClean="0"/>
              <a:t>The </a:t>
            </a:r>
            <a:r>
              <a:rPr lang="en-US" sz="1900" dirty="0"/>
              <a:t>first and the main disadvantage of the technique is its application on more complex and bigger tasks. When you have bigger tasks involving large number of activities, you end up with a big chart which looks more incomprehensible than comprehensible</a:t>
            </a:r>
            <a:r>
              <a:rPr lang="en-US" sz="1900" dirty="0" smtClean="0"/>
              <a:t>.</a:t>
            </a:r>
          </a:p>
          <a:p>
            <a:pPr marL="285750" indent="-285750" algn="just">
              <a:buFont typeface="Arial"/>
              <a:buChar char="•"/>
            </a:pPr>
            <a:endParaRPr lang="en-US" sz="1900" dirty="0"/>
          </a:p>
          <a:p>
            <a:pPr marL="285750" indent="-285750" algn="just">
              <a:buFont typeface="Arial"/>
              <a:buChar char="•"/>
            </a:pPr>
            <a:r>
              <a:rPr lang="en-US" sz="1900" dirty="0" smtClean="0"/>
              <a:t>Secondly,  </a:t>
            </a:r>
            <a:r>
              <a:rPr lang="en-US" sz="1900" dirty="0"/>
              <a:t>critical path model </a:t>
            </a:r>
            <a:r>
              <a:rPr lang="en-US" sz="1900" dirty="0" smtClean="0"/>
              <a:t>is </a:t>
            </a:r>
            <a:r>
              <a:rPr lang="en-US" sz="1900" dirty="0"/>
              <a:t>an optimistic model which assumes that all resources will be available at all times and can be utilized whenever they are needed. However, practically this was not always possible. Many times this assumption led to delay in projects and more spending</a:t>
            </a:r>
            <a:r>
              <a:rPr lang="en-US" sz="1900" dirty="0" smtClean="0"/>
              <a:t>.</a:t>
            </a:r>
          </a:p>
          <a:p>
            <a:pPr algn="just"/>
            <a:endParaRPr lang="en-US" sz="1900" dirty="0" smtClean="0"/>
          </a:p>
          <a:p>
            <a:pPr marL="285750" indent="-285750" algn="just">
              <a:buFont typeface="Arial"/>
              <a:buChar char="•"/>
            </a:pPr>
            <a:r>
              <a:rPr lang="en-US" sz="1900" dirty="0" smtClean="0"/>
              <a:t>In </a:t>
            </a:r>
            <a:r>
              <a:rPr lang="en-US" sz="1900" dirty="0"/>
              <a:t>the critical path method, even if an activity is completed before its planned completion date, the time gain cannot be utilized by the next activity, because the next activity has to wait until its early start date. Usually this happens because the resource allocated to the next activity may not be available at the moment</a:t>
            </a:r>
            <a:r>
              <a:rPr lang="en-US" sz="1900" dirty="0" smtClean="0"/>
              <a:t>.</a:t>
            </a:r>
            <a:r>
              <a:rPr lang="en-US" sz="1900" dirty="0"/>
              <a:t> However, the opposite is not true. If any previous activity is delayed, this delay will be passed to the next activity and this may cause delay in the project. In the critical path method, delays accumulate but gain does </a:t>
            </a:r>
            <a:r>
              <a:rPr lang="en-US" sz="1900" dirty="0" smtClean="0"/>
              <a:t>not</a:t>
            </a:r>
          </a:p>
          <a:p>
            <a:pPr marL="285750" indent="-285750" algn="just">
              <a:buFont typeface="Arial"/>
              <a:buChar char="•"/>
            </a:pPr>
            <a:endParaRPr lang="en-US" sz="1900" dirty="0"/>
          </a:p>
          <a:p>
            <a:pPr marL="285750" indent="-285750" algn="just">
              <a:buFont typeface="Arial"/>
              <a:buChar char="•"/>
            </a:pPr>
            <a:r>
              <a:rPr lang="en-US" sz="1900" dirty="0"/>
              <a:t>The critical path method is also infected with Student Syndrome, where team members do not start the task until the last moment.</a:t>
            </a:r>
          </a:p>
          <a:p>
            <a:pPr marL="285750" indent="-285750" algn="just">
              <a:buFont typeface="Arial"/>
              <a:buChar char="•"/>
            </a:pPr>
            <a:endParaRPr lang="en-US" sz="1900" dirty="0" smtClean="0"/>
          </a:p>
          <a:p>
            <a:pPr marL="285750" indent="-285750" algn="just">
              <a:buFont typeface="Arial"/>
              <a:buChar char="•"/>
            </a:pPr>
            <a:endParaRPr lang="en-US" sz="1900" dirty="0"/>
          </a:p>
        </p:txBody>
      </p:sp>
    </p:spTree>
    <p:extLst>
      <p:ext uri="{BB962C8B-B14F-4D97-AF65-F5344CB8AC3E}">
        <p14:creationId xmlns:p14="http://schemas.microsoft.com/office/powerpoint/2010/main" val="4279934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
            <a:ext cx="8610600" cy="58477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cs typeface="Arial"/>
              </a:rPr>
              <a:t>Critical Chain method</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cs typeface="Arial"/>
            </a:endParaRPr>
          </a:p>
        </p:txBody>
      </p:sp>
      <p:sp>
        <p:nvSpPr>
          <p:cNvPr id="4" name="Rectangle 3"/>
          <p:cNvSpPr/>
          <p:nvPr/>
        </p:nvSpPr>
        <p:spPr>
          <a:xfrm>
            <a:off x="0" y="990600"/>
            <a:ext cx="9144000" cy="677108"/>
          </a:xfrm>
          <a:prstGeom prst="rect">
            <a:avLst/>
          </a:prstGeom>
        </p:spPr>
        <p:txBody>
          <a:bodyPr wrap="square">
            <a:spAutoFit/>
          </a:bodyPr>
          <a:lstStyle/>
          <a:p>
            <a:pPr marL="285750" indent="-285750" algn="just">
              <a:buFont typeface="Arial"/>
              <a:buChar char="•"/>
            </a:pPr>
            <a:endParaRPr lang="en-US" sz="1900" dirty="0" smtClean="0"/>
          </a:p>
          <a:p>
            <a:pPr marL="285750" indent="-285750" algn="just">
              <a:buFont typeface="Arial"/>
              <a:buChar char="•"/>
            </a:pPr>
            <a:endParaRPr lang="en-US" sz="1900" dirty="0"/>
          </a:p>
        </p:txBody>
      </p:sp>
      <p:sp>
        <p:nvSpPr>
          <p:cNvPr id="2" name="Rectangle 1"/>
          <p:cNvSpPr/>
          <p:nvPr/>
        </p:nvSpPr>
        <p:spPr>
          <a:xfrm>
            <a:off x="0" y="762000"/>
            <a:ext cx="9144000" cy="6001644"/>
          </a:xfrm>
          <a:prstGeom prst="rect">
            <a:avLst/>
          </a:prstGeom>
        </p:spPr>
        <p:txBody>
          <a:bodyPr wrap="square">
            <a:spAutoFit/>
          </a:bodyPr>
          <a:lstStyle/>
          <a:p>
            <a:pPr marL="285750" indent="-285750" algn="just">
              <a:buFont typeface="Arial"/>
              <a:buChar char="•"/>
            </a:pPr>
            <a:r>
              <a:rPr lang="en-US" dirty="0"/>
              <a:t>C</a:t>
            </a:r>
            <a:r>
              <a:rPr lang="en-US" dirty="0" smtClean="0"/>
              <a:t>ritical </a:t>
            </a:r>
            <a:r>
              <a:rPr lang="en-US" dirty="0"/>
              <a:t>chain method is a modified form of the critical path method. Here, availability of resources is considered while creating the project schedule.</a:t>
            </a:r>
          </a:p>
          <a:p>
            <a:pPr marL="285750" indent="-285750" algn="just">
              <a:buFont typeface="Arial"/>
              <a:buChar char="•"/>
            </a:pPr>
            <a:r>
              <a:rPr lang="en-US" dirty="0"/>
              <a:t>In critical chain project management, instead of float, buffers are used. These buffers are designed in such a way that they completely eliminate the concept of float or slack</a:t>
            </a:r>
            <a:r>
              <a:rPr lang="en-US" dirty="0" smtClean="0"/>
              <a:t>.</a:t>
            </a:r>
          </a:p>
          <a:p>
            <a:pPr marL="285750" indent="-285750" algn="just">
              <a:buFont typeface="Arial"/>
              <a:buChar char="•"/>
            </a:pPr>
            <a:endParaRPr lang="en-US" b="1" u="sng" dirty="0">
              <a:solidFill>
                <a:schemeClr val="accent5">
                  <a:lumMod val="75000"/>
                </a:schemeClr>
              </a:solidFill>
            </a:endParaRPr>
          </a:p>
          <a:p>
            <a:pPr marL="285750" indent="-285750" algn="just">
              <a:buFont typeface="Arial"/>
              <a:buChar char="•"/>
            </a:pPr>
            <a:r>
              <a:rPr lang="en-US" sz="2000" b="1" u="sng" dirty="0" smtClean="0">
                <a:solidFill>
                  <a:schemeClr val="accent5">
                    <a:lumMod val="75000"/>
                  </a:schemeClr>
                </a:solidFill>
              </a:rPr>
              <a:t>Project Buffe</a:t>
            </a:r>
            <a:r>
              <a:rPr lang="en-US" sz="2000" b="1" dirty="0" smtClean="0">
                <a:solidFill>
                  <a:schemeClr val="accent5">
                    <a:lumMod val="75000"/>
                  </a:schemeClr>
                </a:solidFill>
              </a:rPr>
              <a:t>r</a:t>
            </a:r>
            <a:r>
              <a:rPr lang="en-US" b="1" dirty="0" smtClean="0">
                <a:solidFill>
                  <a:schemeClr val="accent5">
                    <a:lumMod val="75000"/>
                  </a:schemeClr>
                </a:solidFill>
              </a:rPr>
              <a:t>	</a:t>
            </a:r>
            <a:r>
              <a:rPr lang="en-US" dirty="0" smtClean="0"/>
              <a:t>This </a:t>
            </a:r>
            <a:r>
              <a:rPr lang="en-US" dirty="0"/>
              <a:t>buffer is placed between the last task and the project completion date as a non-activity buffer, and this buffer acts as a contingency for the critical chain activities. Any delay on the critical chain will eat this buffer, but the project completion date will remain unchanged. Also, if there is any gain from the early finish of any activity, this gain will be added to this buffer as </a:t>
            </a:r>
            <a:r>
              <a:rPr lang="en-US" dirty="0" smtClean="0"/>
              <a:t>well.</a:t>
            </a:r>
            <a:r>
              <a:rPr lang="en-US" dirty="0"/>
              <a:t> </a:t>
            </a:r>
            <a:r>
              <a:rPr lang="en-US" dirty="0" smtClean="0"/>
              <a:t> Usually </a:t>
            </a:r>
            <a:r>
              <a:rPr lang="en-US" dirty="0"/>
              <a:t>the duration of this buffer is 50% of the contingency that you have removed from each task estimate. </a:t>
            </a:r>
          </a:p>
          <a:p>
            <a:pPr marL="285750" indent="-285750" algn="just">
              <a:buFont typeface="Arial"/>
              <a:buChar char="•"/>
            </a:pPr>
            <a:r>
              <a:rPr lang="en-US" sz="2000" b="1" u="sng" dirty="0" smtClean="0">
                <a:solidFill>
                  <a:srgbClr val="31859C"/>
                </a:solidFill>
              </a:rPr>
              <a:t>Feeding Buffers</a:t>
            </a:r>
            <a:r>
              <a:rPr lang="en-US" b="1" dirty="0" smtClean="0">
                <a:solidFill>
                  <a:srgbClr val="31859C"/>
                </a:solidFill>
              </a:rPr>
              <a:t>   </a:t>
            </a:r>
            <a:r>
              <a:rPr lang="en-US" dirty="0" smtClean="0"/>
              <a:t>These </a:t>
            </a:r>
            <a:r>
              <a:rPr lang="en-US" dirty="0"/>
              <a:t>buffers are added to the non-critical chain so that any delay on the non-critical chain does not affect the critical chain. They are inserted between the last task on a non-critical chain and the critical chain</a:t>
            </a:r>
            <a:r>
              <a:rPr lang="en-US" dirty="0" smtClean="0"/>
              <a:t>. </a:t>
            </a:r>
            <a:endParaRPr lang="en-US" dirty="0"/>
          </a:p>
          <a:p>
            <a:pPr marL="285750" indent="-285750" algn="just">
              <a:buFont typeface="Arial"/>
              <a:buChar char="•"/>
            </a:pPr>
            <a:r>
              <a:rPr lang="en-US" dirty="0"/>
              <a:t>Feeding buffers are also calculated the same way as the project buffer. The duration of these buffers is based on some fraction of the safety removed from the tasks on non-critical chains.</a:t>
            </a:r>
          </a:p>
          <a:p>
            <a:pPr marL="285750" indent="-285750" algn="just">
              <a:buFont typeface="Arial"/>
              <a:buChar char="•"/>
            </a:pPr>
            <a:r>
              <a:rPr lang="fr-FR" sz="2000" b="1" u="sng" dirty="0">
                <a:solidFill>
                  <a:srgbClr val="31859C"/>
                </a:solidFill>
              </a:rPr>
              <a:t>Resource </a:t>
            </a:r>
            <a:r>
              <a:rPr lang="fr-FR" sz="2000" b="1" u="sng" dirty="0" smtClean="0">
                <a:solidFill>
                  <a:srgbClr val="31859C"/>
                </a:solidFill>
              </a:rPr>
              <a:t>Buffers</a:t>
            </a:r>
            <a:r>
              <a:rPr lang="fr-FR" sz="2000" b="1" dirty="0">
                <a:solidFill>
                  <a:srgbClr val="31859C"/>
                </a:solidFill>
              </a:rPr>
              <a:t> </a:t>
            </a:r>
            <a:r>
              <a:rPr lang="fr-FR" sz="2000" b="1" dirty="0" smtClean="0">
                <a:solidFill>
                  <a:srgbClr val="31859C"/>
                </a:solidFill>
              </a:rPr>
              <a:t> </a:t>
            </a:r>
            <a:r>
              <a:rPr lang="en-US" dirty="0" smtClean="0"/>
              <a:t>These </a:t>
            </a:r>
            <a:r>
              <a:rPr lang="en-US" dirty="0"/>
              <a:t>buffers are kept alongside the critical chain to make sure that they are available when they are required. This buffer can be a human resource or any </a:t>
            </a:r>
            <a:r>
              <a:rPr lang="en-US" dirty="0" smtClean="0"/>
              <a:t>equipment.</a:t>
            </a:r>
            <a:r>
              <a:rPr lang="en-US" dirty="0"/>
              <a:t> </a:t>
            </a:r>
            <a:r>
              <a:rPr lang="en-US" dirty="0" smtClean="0"/>
              <a:t>Critical </a:t>
            </a:r>
            <a:r>
              <a:rPr lang="en-US" dirty="0"/>
              <a:t>chain considers the resource constraints as well, it may be longer than the critical path schedule. However, this might be compensated by removing the contingencies from the activities. Resources used in critical chain are known as critical resources.</a:t>
            </a:r>
          </a:p>
        </p:txBody>
      </p:sp>
    </p:spTree>
    <p:extLst>
      <p:ext uri="{BB962C8B-B14F-4D97-AF65-F5344CB8AC3E}">
        <p14:creationId xmlns:p14="http://schemas.microsoft.com/office/powerpoint/2010/main" val="34240156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000" y="1104900"/>
            <a:ext cx="7353300" cy="4648200"/>
          </a:xfrm>
          <a:prstGeom prst="rect">
            <a:avLst/>
          </a:prstGeom>
        </p:spPr>
      </p:pic>
      <p:sp>
        <p:nvSpPr>
          <p:cNvPr id="3" name="TextBox 2"/>
          <p:cNvSpPr txBox="1"/>
          <p:nvPr/>
        </p:nvSpPr>
        <p:spPr>
          <a:xfrm>
            <a:off x="914400" y="381000"/>
            <a:ext cx="7620000" cy="58477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Critical chain technique</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1380971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9144000" cy="5262979"/>
          </a:xfrm>
          <a:prstGeom prst="rect">
            <a:avLst/>
          </a:prstGeom>
        </p:spPr>
        <p:txBody>
          <a:bodyPr wrap="square">
            <a:spAutoFit/>
          </a:bodyPr>
          <a:lstStyle/>
          <a:p>
            <a:pPr marL="285750" indent="-285750" algn="just">
              <a:buFont typeface="Arial"/>
              <a:buChar char="•"/>
            </a:pPr>
            <a:r>
              <a:rPr lang="en-US" sz="2400" dirty="0" smtClean="0"/>
              <a:t>Remove </a:t>
            </a:r>
            <a:r>
              <a:rPr lang="en-US" sz="2400" dirty="0"/>
              <a:t>all contingencies from activities, regardless of whether you have added the calculated contingencies or any percentage of it. If you’ve used </a:t>
            </a:r>
            <a:endParaRPr lang="en-US" sz="2400" dirty="0" smtClean="0"/>
          </a:p>
          <a:p>
            <a:pPr marL="285750" indent="-285750" algn="just">
              <a:buFont typeface="Arial"/>
              <a:buChar char="•"/>
            </a:pPr>
            <a:endParaRPr lang="en-US" sz="2400" dirty="0"/>
          </a:p>
          <a:p>
            <a:pPr marL="285750" indent="-285750" algn="just">
              <a:buFont typeface="Arial"/>
              <a:buChar char="•"/>
            </a:pPr>
            <a:r>
              <a:rPr lang="en-US" sz="2400" dirty="0" smtClean="0"/>
              <a:t>Align </a:t>
            </a:r>
            <a:r>
              <a:rPr lang="en-US" sz="2400" dirty="0"/>
              <a:t>the activities with late finish dates and remove resource constraints. Give priority to critical chain activities while assigning resources</a:t>
            </a:r>
            <a:r>
              <a:rPr lang="en-US" sz="2400" dirty="0" smtClean="0"/>
              <a:t>.</a:t>
            </a:r>
          </a:p>
          <a:p>
            <a:pPr marL="285750" indent="-285750" algn="just">
              <a:buFont typeface="Arial"/>
              <a:buChar char="•"/>
            </a:pPr>
            <a:endParaRPr lang="en-US" sz="2400" dirty="0"/>
          </a:p>
          <a:p>
            <a:pPr marL="285750" indent="-285750" algn="just">
              <a:buFont typeface="Arial"/>
              <a:buChar char="•"/>
            </a:pPr>
            <a:r>
              <a:rPr lang="en-US" sz="2400" dirty="0"/>
              <a:t>Add feeding buffers to non-critical chains so that their durations become equal to the critical chain. Add project buffer to end of the critical chain, but before the project end date. The project buffer should be approximately half the contingency you removed from the activities. This helps improve the efficiency, and reduces the schedule duration.</a:t>
            </a:r>
          </a:p>
        </p:txBody>
      </p:sp>
      <p:sp>
        <p:nvSpPr>
          <p:cNvPr id="3" name="TextBox 2"/>
          <p:cNvSpPr txBox="1"/>
          <p:nvPr/>
        </p:nvSpPr>
        <p:spPr>
          <a:xfrm>
            <a:off x="381001" y="228600"/>
            <a:ext cx="8534400" cy="40011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cs typeface="Arial"/>
              </a:rPr>
              <a:t>How to Create the Critical Chain Network Diagram</a:t>
            </a:r>
          </a:p>
        </p:txBody>
      </p:sp>
    </p:spTree>
    <p:extLst>
      <p:ext uri="{BB962C8B-B14F-4D97-AF65-F5344CB8AC3E}">
        <p14:creationId xmlns:p14="http://schemas.microsoft.com/office/powerpoint/2010/main" val="1731746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34000"/>
          </a:xfrm>
        </p:spPr>
        <p:txBody>
          <a:bodyPr vert="horz" lIns="91440" tIns="45720" rIns="91440" bIns="45720" rtlCol="0">
            <a:noAutofit/>
          </a:bodyPr>
          <a:lstStyle/>
          <a:p>
            <a:pPr>
              <a:spcBef>
                <a:spcPts val="0"/>
              </a:spcBef>
              <a:buClr>
                <a:schemeClr val="tx1"/>
              </a:buClr>
              <a:buFont typeface="Wingdings" pitchFamily="2" charset="2"/>
              <a:buChar char="§"/>
            </a:pPr>
            <a:r>
              <a:rPr lang="en-US" sz="2600" dirty="0" smtClean="0">
                <a:solidFill>
                  <a:schemeClr val="accent1">
                    <a:lumMod val="50000"/>
                  </a:schemeClr>
                </a:solidFill>
              </a:rPr>
              <a:t>Schedule Management Plan</a:t>
            </a:r>
          </a:p>
          <a:p>
            <a:pPr>
              <a:spcBef>
                <a:spcPts val="0"/>
              </a:spcBef>
              <a:buClr>
                <a:schemeClr val="tx1"/>
              </a:buClr>
              <a:buFont typeface="Wingdings" pitchFamily="2" charset="2"/>
              <a:buChar char="§"/>
            </a:pPr>
            <a:r>
              <a:rPr lang="en-US" sz="2600" dirty="0" smtClean="0">
                <a:solidFill>
                  <a:schemeClr val="accent1">
                    <a:lumMod val="50000"/>
                  </a:schemeClr>
                </a:solidFill>
              </a:rPr>
              <a:t>Activity List</a:t>
            </a:r>
          </a:p>
          <a:p>
            <a:pPr>
              <a:spcBef>
                <a:spcPts val="0"/>
              </a:spcBef>
              <a:buClr>
                <a:schemeClr val="tx1"/>
              </a:buClr>
              <a:buFont typeface="Wingdings" pitchFamily="2" charset="2"/>
              <a:buChar char="§"/>
            </a:pPr>
            <a:r>
              <a:rPr lang="en-US" sz="2600" dirty="0" smtClean="0">
                <a:solidFill>
                  <a:schemeClr val="accent1">
                    <a:lumMod val="50000"/>
                  </a:schemeClr>
                </a:solidFill>
              </a:rPr>
              <a:t>Activity Attributes</a:t>
            </a:r>
          </a:p>
          <a:p>
            <a:pPr>
              <a:spcBef>
                <a:spcPts val="0"/>
              </a:spcBef>
              <a:buClr>
                <a:schemeClr val="tx1"/>
              </a:buClr>
              <a:buFont typeface="Wingdings" pitchFamily="2" charset="2"/>
              <a:buChar char="§"/>
            </a:pPr>
            <a:r>
              <a:rPr lang="en-US" sz="2600" dirty="0" smtClean="0">
                <a:solidFill>
                  <a:schemeClr val="accent1">
                    <a:lumMod val="50000"/>
                  </a:schemeClr>
                </a:solidFill>
              </a:rPr>
              <a:t>Project Schedule Network Diagrams</a:t>
            </a:r>
          </a:p>
          <a:p>
            <a:pPr>
              <a:spcBef>
                <a:spcPts val="0"/>
              </a:spcBef>
              <a:buClr>
                <a:schemeClr val="tx1"/>
              </a:buClr>
              <a:buFont typeface="Wingdings" pitchFamily="2" charset="2"/>
              <a:buChar char="§"/>
            </a:pPr>
            <a:r>
              <a:rPr lang="en-US" sz="2600" dirty="0" smtClean="0">
                <a:solidFill>
                  <a:schemeClr val="accent1">
                    <a:lumMod val="50000"/>
                  </a:schemeClr>
                </a:solidFill>
              </a:rPr>
              <a:t>Activity Resource Requirements</a:t>
            </a:r>
          </a:p>
          <a:p>
            <a:pPr>
              <a:spcBef>
                <a:spcPts val="0"/>
              </a:spcBef>
              <a:buClr>
                <a:schemeClr val="tx1"/>
              </a:buClr>
              <a:buFont typeface="Wingdings" pitchFamily="2" charset="2"/>
              <a:buChar char="§"/>
            </a:pPr>
            <a:r>
              <a:rPr lang="en-US" sz="2600" dirty="0" smtClean="0">
                <a:solidFill>
                  <a:schemeClr val="accent1">
                    <a:lumMod val="50000"/>
                  </a:schemeClr>
                </a:solidFill>
              </a:rPr>
              <a:t>Resource Calendars</a:t>
            </a:r>
          </a:p>
          <a:p>
            <a:pPr>
              <a:spcBef>
                <a:spcPts val="0"/>
              </a:spcBef>
              <a:buClr>
                <a:schemeClr val="tx1"/>
              </a:buClr>
              <a:buFont typeface="Wingdings" pitchFamily="2" charset="2"/>
              <a:buChar char="§"/>
            </a:pPr>
            <a:r>
              <a:rPr lang="en-US" sz="2600" dirty="0" smtClean="0">
                <a:solidFill>
                  <a:schemeClr val="accent1">
                    <a:lumMod val="50000"/>
                  </a:schemeClr>
                </a:solidFill>
              </a:rPr>
              <a:t>Activity Duration Estimates</a:t>
            </a:r>
          </a:p>
          <a:p>
            <a:pPr>
              <a:spcBef>
                <a:spcPts val="0"/>
              </a:spcBef>
              <a:buClr>
                <a:schemeClr val="tx1"/>
              </a:buClr>
              <a:buFont typeface="Wingdings" pitchFamily="2" charset="2"/>
              <a:buChar char="§"/>
            </a:pPr>
            <a:r>
              <a:rPr lang="en-US" sz="2600" dirty="0" smtClean="0">
                <a:solidFill>
                  <a:schemeClr val="accent1">
                    <a:lumMod val="50000"/>
                  </a:schemeClr>
                </a:solidFill>
              </a:rPr>
              <a:t>Project Scope Statement</a:t>
            </a:r>
          </a:p>
          <a:p>
            <a:pPr>
              <a:spcBef>
                <a:spcPts val="0"/>
              </a:spcBef>
              <a:buClr>
                <a:schemeClr val="tx1"/>
              </a:buClr>
              <a:buFont typeface="Wingdings" pitchFamily="2" charset="2"/>
              <a:buChar char="§"/>
            </a:pPr>
            <a:r>
              <a:rPr lang="en-US" sz="2600" dirty="0" smtClean="0">
                <a:solidFill>
                  <a:schemeClr val="accent1">
                    <a:lumMod val="50000"/>
                  </a:schemeClr>
                </a:solidFill>
              </a:rPr>
              <a:t>Risk Register</a:t>
            </a:r>
          </a:p>
          <a:p>
            <a:pPr>
              <a:spcBef>
                <a:spcPts val="0"/>
              </a:spcBef>
              <a:buClr>
                <a:schemeClr val="tx1"/>
              </a:buClr>
              <a:buFont typeface="Wingdings" pitchFamily="2" charset="2"/>
              <a:buChar char="§"/>
            </a:pPr>
            <a:r>
              <a:rPr lang="en-US" sz="2600" dirty="0" smtClean="0">
                <a:solidFill>
                  <a:schemeClr val="accent1">
                    <a:lumMod val="50000"/>
                  </a:schemeClr>
                </a:solidFill>
              </a:rPr>
              <a:t>Project Staff Assignments</a:t>
            </a:r>
            <a:endParaRPr lang="en-US" sz="2600" dirty="0">
              <a:solidFill>
                <a:schemeClr val="accent1">
                  <a:lumMod val="50000"/>
                </a:schemeClr>
              </a:solidFill>
            </a:endParaRPr>
          </a:p>
          <a:p>
            <a:pPr>
              <a:spcBef>
                <a:spcPts val="0"/>
              </a:spcBef>
              <a:buClr>
                <a:schemeClr val="tx1"/>
              </a:buClr>
              <a:buFont typeface="Wingdings" pitchFamily="2" charset="2"/>
              <a:buChar char="§"/>
            </a:pPr>
            <a:r>
              <a:rPr lang="en-US" sz="2600" dirty="0" smtClean="0">
                <a:solidFill>
                  <a:schemeClr val="accent1">
                    <a:lumMod val="50000"/>
                  </a:schemeClr>
                </a:solidFill>
              </a:rPr>
              <a:t>Resource Breakdown Structure</a:t>
            </a:r>
            <a:endParaRPr lang="en-US" sz="2600" dirty="0">
              <a:solidFill>
                <a:schemeClr val="accent1">
                  <a:lumMod val="50000"/>
                </a:schemeClr>
              </a:solidFill>
            </a:endParaRPr>
          </a:p>
          <a:p>
            <a:pPr>
              <a:spcBef>
                <a:spcPts val="0"/>
              </a:spcBef>
              <a:buClr>
                <a:schemeClr val="tx1"/>
              </a:buClr>
              <a:buFont typeface="Wingdings" pitchFamily="2" charset="2"/>
              <a:buChar char="§"/>
            </a:pPr>
            <a:r>
              <a:rPr lang="en-US" sz="2600" dirty="0" smtClean="0">
                <a:solidFill>
                  <a:schemeClr val="accent1">
                    <a:lumMod val="50000"/>
                  </a:schemeClr>
                </a:solidFill>
              </a:rPr>
              <a:t>Enterprise Environmental Factors</a:t>
            </a:r>
          </a:p>
          <a:p>
            <a:pPr>
              <a:spcBef>
                <a:spcPts val="0"/>
              </a:spcBef>
              <a:buClr>
                <a:schemeClr val="tx1"/>
              </a:buClr>
              <a:buFont typeface="Wingdings" pitchFamily="2" charset="2"/>
              <a:buChar char="§"/>
            </a:pPr>
            <a:r>
              <a:rPr lang="en-US" sz="2600" dirty="0" smtClean="0">
                <a:solidFill>
                  <a:schemeClr val="accent1">
                    <a:lumMod val="50000"/>
                  </a:schemeClr>
                </a:solidFill>
              </a:rPr>
              <a:t>Organizational Process Assets</a:t>
            </a:r>
            <a:endParaRPr lang="en-US" sz="26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20667103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00200"/>
            <a:ext cx="8991600" cy="3970318"/>
          </a:xfrm>
          <a:prstGeom prst="rect">
            <a:avLst/>
          </a:prstGeom>
        </p:spPr>
        <p:txBody>
          <a:bodyPr wrap="square">
            <a:spAutoFit/>
          </a:bodyPr>
          <a:lstStyle/>
          <a:p>
            <a:pPr marL="457200" indent="-457200" algn="just">
              <a:buFont typeface="Arial"/>
              <a:buChar char="•"/>
            </a:pPr>
            <a:r>
              <a:rPr lang="en-US" sz="2800" dirty="0">
                <a:latin typeface="Arial"/>
                <a:cs typeface="Arial"/>
              </a:rPr>
              <a:t>The project based on the critical chain method completes 10% to 30% faster than that based on the critical path </a:t>
            </a:r>
            <a:r>
              <a:rPr lang="en-US" sz="2800" dirty="0" smtClean="0">
                <a:latin typeface="Arial"/>
                <a:cs typeface="Arial"/>
              </a:rPr>
              <a:t>method</a:t>
            </a:r>
          </a:p>
          <a:p>
            <a:pPr marL="457200" indent="-457200" algn="just">
              <a:buFont typeface="Arial"/>
              <a:buChar char="•"/>
            </a:pPr>
            <a:endParaRPr lang="en-US" sz="2800" dirty="0">
              <a:latin typeface="Arial"/>
              <a:cs typeface="Arial"/>
            </a:endParaRPr>
          </a:p>
          <a:p>
            <a:pPr marL="457200" indent="-457200" algn="just">
              <a:buFont typeface="Arial"/>
              <a:buChar char="•"/>
            </a:pPr>
            <a:r>
              <a:rPr lang="en-US" sz="2800" dirty="0">
                <a:latin typeface="Arial"/>
                <a:cs typeface="Arial"/>
              </a:rPr>
              <a:t>It is a more practical </a:t>
            </a:r>
            <a:r>
              <a:rPr lang="en-US" sz="2800" dirty="0" smtClean="0">
                <a:latin typeface="Arial"/>
                <a:cs typeface="Arial"/>
              </a:rPr>
              <a:t>approach</a:t>
            </a:r>
          </a:p>
          <a:p>
            <a:pPr marL="457200" indent="-457200" algn="just">
              <a:buFont typeface="Arial"/>
              <a:buChar char="•"/>
            </a:pPr>
            <a:endParaRPr lang="en-US" sz="2800" dirty="0">
              <a:latin typeface="Arial"/>
              <a:cs typeface="Arial"/>
            </a:endParaRPr>
          </a:p>
          <a:p>
            <a:pPr marL="457200" indent="-457200" algn="just">
              <a:buFont typeface="Arial"/>
              <a:buChar char="•"/>
            </a:pPr>
            <a:r>
              <a:rPr lang="en-US" sz="2800" dirty="0">
                <a:latin typeface="Arial"/>
                <a:cs typeface="Arial"/>
              </a:rPr>
              <a:t>It encourages team members to perform </a:t>
            </a:r>
            <a:r>
              <a:rPr lang="en-US" sz="2800" dirty="0" smtClean="0">
                <a:latin typeface="Arial"/>
                <a:cs typeface="Arial"/>
              </a:rPr>
              <a:t>efficiently</a:t>
            </a:r>
          </a:p>
          <a:p>
            <a:pPr marL="457200" indent="-457200" algn="just">
              <a:buFont typeface="Arial"/>
              <a:buChar char="•"/>
            </a:pPr>
            <a:endParaRPr lang="en-US" sz="2800" dirty="0">
              <a:latin typeface="Arial"/>
              <a:cs typeface="Arial"/>
            </a:endParaRPr>
          </a:p>
          <a:p>
            <a:pPr marL="457200" indent="-457200" algn="just">
              <a:buFont typeface="Arial"/>
              <a:buChar char="•"/>
            </a:pPr>
            <a:r>
              <a:rPr lang="en-US" sz="2800" dirty="0">
                <a:latin typeface="Arial"/>
                <a:cs typeface="Arial"/>
              </a:rPr>
              <a:t>It improves the productivity</a:t>
            </a:r>
          </a:p>
        </p:txBody>
      </p:sp>
      <p:sp>
        <p:nvSpPr>
          <p:cNvPr id="3" name="TextBox 2"/>
          <p:cNvSpPr txBox="1"/>
          <p:nvPr/>
        </p:nvSpPr>
        <p:spPr>
          <a:xfrm>
            <a:off x="381000" y="304800"/>
            <a:ext cx="8610600" cy="58477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cs typeface="Arial"/>
              </a:rPr>
              <a:t>CCM- ADVANTAGES</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cs typeface="Arial"/>
            </a:endParaRPr>
          </a:p>
        </p:txBody>
      </p:sp>
    </p:spTree>
    <p:extLst>
      <p:ext uri="{BB962C8B-B14F-4D97-AF65-F5344CB8AC3E}">
        <p14:creationId xmlns:p14="http://schemas.microsoft.com/office/powerpoint/2010/main" val="39457945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Critical Chain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4228" y="2070865"/>
            <a:ext cx="9139772" cy="3121815"/>
          </a:xfrm>
          <a:prstGeom prst="rect">
            <a:avLst/>
          </a:prstGeom>
        </p:spPr>
      </p:pic>
    </p:spTree>
    <p:extLst>
      <p:ext uri="{BB962C8B-B14F-4D97-AF65-F5344CB8AC3E}">
        <p14:creationId xmlns:p14="http://schemas.microsoft.com/office/powerpoint/2010/main" val="31353282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Critical Chain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Picture 3"/>
          <p:cNvPicPr>
            <a:picLocks noChangeAspect="1"/>
          </p:cNvPicPr>
          <p:nvPr/>
        </p:nvPicPr>
        <p:blipFill>
          <a:blip r:embed="rId3"/>
          <a:stretch>
            <a:fillRect/>
          </a:stretch>
        </p:blipFill>
        <p:spPr>
          <a:xfrm>
            <a:off x="0" y="2060848"/>
            <a:ext cx="9210852" cy="2664296"/>
          </a:xfrm>
          <a:prstGeom prst="rect">
            <a:avLst/>
          </a:prstGeom>
        </p:spPr>
      </p:pic>
    </p:spTree>
    <p:extLst>
      <p:ext uri="{BB962C8B-B14F-4D97-AF65-F5344CB8AC3E}">
        <p14:creationId xmlns:p14="http://schemas.microsoft.com/office/powerpoint/2010/main" val="12198465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719" y="1844824"/>
            <a:ext cx="9111281" cy="4950102"/>
          </a:xfrm>
          <a:prstGeom prst="rect">
            <a:avLst/>
          </a:prstGeom>
        </p:spPr>
      </p:pic>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Critical Chain Method</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3144968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p:cNvSpPr>
            <a:spLocks noGrp="1" noChangeArrowheads="1"/>
          </p:cNvSpPr>
          <p:nvPr>
            <p:ph type="body" idx="1"/>
          </p:nvPr>
        </p:nvSpPr>
        <p:spPr>
          <a:xfrm>
            <a:off x="387350" y="2180679"/>
            <a:ext cx="8435975" cy="3984625"/>
          </a:xfrm>
        </p:spPr>
        <p:txBody>
          <a:bodyPr>
            <a:normAutofit/>
          </a:bodyPr>
          <a:lstStyle/>
          <a:p>
            <a:pPr marL="533400" indent="-533400" algn="just" eaLnBrk="1" hangingPunct="1">
              <a:lnSpc>
                <a:spcPct val="90000"/>
              </a:lnSpc>
            </a:pPr>
            <a:r>
              <a:rPr lang="en-US" altLang="ja-JP" sz="2000" b="1" dirty="0" smtClean="0">
                <a:solidFill>
                  <a:srgbClr val="C00000"/>
                </a:solidFill>
              </a:rPr>
              <a:t>Crashing</a:t>
            </a:r>
            <a:r>
              <a:rPr lang="en-US" altLang="ja-JP" sz="2000" b="1" dirty="0" smtClean="0">
                <a:solidFill>
                  <a:schemeClr val="accent1">
                    <a:lumMod val="50000"/>
                  </a:schemeClr>
                </a:solidFill>
              </a:rPr>
              <a:t>. Schedule compression technique in which cost and schedule tradeoffs are analyzed to determine how to obtain the greatest amount of compression for the least incremental cost. Crashing does not always produce a viable alternative and can result in increased cost.</a:t>
            </a:r>
          </a:p>
          <a:p>
            <a:pPr marL="533400" indent="-533400" algn="just" eaLnBrk="1" hangingPunct="1">
              <a:lnSpc>
                <a:spcPct val="90000"/>
              </a:lnSpc>
            </a:pPr>
            <a:r>
              <a:rPr lang="en-US" altLang="ja-JP" sz="2000" b="1" dirty="0" smtClean="0">
                <a:solidFill>
                  <a:srgbClr val="C00000"/>
                </a:solidFill>
              </a:rPr>
              <a:t>Fast tracking</a:t>
            </a:r>
            <a:r>
              <a:rPr lang="en-US" altLang="ja-JP" sz="2000" b="1" dirty="0" smtClean="0">
                <a:solidFill>
                  <a:schemeClr val="accent1">
                    <a:lumMod val="50000"/>
                  </a:schemeClr>
                </a:solidFill>
              </a:rPr>
              <a:t>. A schedule compression technique in which phases or activities that normally would be done in sequence are performed in parallel. An example would be to construct the foundation for a building before all the architectural drawings are complete. Fast tracking can result in rework and increased risk. This approach can require work to be performed without completed detailed information, such as engineering drawings. It results in trading cost for time, and increases the risk of achieving the shortened project schedule.</a:t>
            </a:r>
          </a:p>
        </p:txBody>
      </p:sp>
      <p:sp>
        <p:nvSpPr>
          <p:cNvPr id="5" name="Content Placeholder 2"/>
          <p:cNvSpPr txBox="1">
            <a:spLocks/>
          </p:cNvSpPr>
          <p:nvPr/>
        </p:nvSpPr>
        <p:spPr>
          <a:xfrm>
            <a:off x="457200" y="1524000"/>
            <a:ext cx="8229600" cy="5368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3200" b="1" kern="1200">
                <a:solidFill>
                  <a:schemeClr val="bg2">
                    <a:lumMod val="10000"/>
                  </a:schemeClr>
                </a:solidFill>
                <a:latin typeface="+mn-lt"/>
                <a:ea typeface="+mn-ea"/>
                <a:cs typeface="Browallia New" pitchFamily="34" charset="-34"/>
              </a:defRPr>
            </a:lvl1pPr>
            <a:lvl2pPr marL="742950" indent="-285750" algn="l" defTabSz="914400" rtl="0" eaLnBrk="1" latinLnBrk="0" hangingPunct="1">
              <a:spcBef>
                <a:spcPct val="20000"/>
              </a:spcBef>
              <a:buFontTx/>
              <a:buBlip>
                <a:blip r:embed="rId3"/>
              </a:buBlip>
              <a:defRPr sz="2800" b="0" kern="1200">
                <a:solidFill>
                  <a:schemeClr val="bg2">
                    <a:lumMod val="10000"/>
                  </a:schemeClr>
                </a:solidFill>
                <a:latin typeface="+mn-lt"/>
                <a:ea typeface="+mn-ea"/>
                <a:cs typeface="Browallia New" pitchFamily="34" charset="-34"/>
              </a:defRPr>
            </a:lvl2pPr>
            <a:lvl3pPr marL="1143000" indent="-228600" algn="l" defTabSz="914400" rtl="0" eaLnBrk="1" latinLnBrk="0" hangingPunct="1">
              <a:spcBef>
                <a:spcPct val="20000"/>
              </a:spcBef>
              <a:buFontTx/>
              <a:buBlip>
                <a:blip r:embed="rId2"/>
              </a:buBlip>
              <a:defRPr sz="2400" b="0" kern="1200">
                <a:solidFill>
                  <a:schemeClr val="bg2">
                    <a:lumMod val="10000"/>
                  </a:schemeClr>
                </a:solidFill>
                <a:latin typeface="+mn-lt"/>
                <a:ea typeface="+mn-ea"/>
                <a:cs typeface="Browallia New" pitchFamily="34" charset="-34"/>
              </a:defRPr>
            </a:lvl3pPr>
            <a:lvl4pPr marL="1600200" indent="-228600" algn="l" defTabSz="914400" rtl="0" eaLnBrk="1" latinLnBrk="0" hangingPunct="1">
              <a:spcBef>
                <a:spcPct val="20000"/>
              </a:spcBef>
              <a:buFontTx/>
              <a:buBlip>
                <a:blip r:embed="rId3"/>
              </a:buBlip>
              <a:defRPr sz="2000" b="0" kern="1200">
                <a:solidFill>
                  <a:schemeClr val="bg2">
                    <a:lumMod val="10000"/>
                  </a:schemeClr>
                </a:solidFill>
                <a:latin typeface="+mn-lt"/>
                <a:ea typeface="+mn-ea"/>
                <a:cs typeface="Browallia New" pitchFamily="34" charset="-34"/>
              </a:defRPr>
            </a:lvl4pPr>
            <a:lvl5pPr marL="2057400" indent="-228600" algn="l" defTabSz="914400" rtl="0" eaLnBrk="1" latinLnBrk="0" hangingPunct="1">
              <a:spcBef>
                <a:spcPct val="20000"/>
              </a:spcBef>
              <a:buFontTx/>
              <a:buBlip>
                <a:blip r:embed="rId4"/>
              </a:buBlip>
              <a:defRPr sz="2000" b="0" kern="1200">
                <a:solidFill>
                  <a:schemeClr val="bg2">
                    <a:lumMod val="10000"/>
                  </a:schemeClr>
                </a:solidFill>
                <a:latin typeface="+mn-lt"/>
                <a:ea typeface="+mn-ea"/>
                <a:cs typeface="Browallia New" pitchFamily="34" charset="-34"/>
              </a:defRPr>
            </a:lvl5pPr>
            <a:lvl6pPr marL="2514600" indent="-228600" algn="l" defTabSz="914400" rtl="0" eaLnBrk="1" latinLnBrk="0" hangingPunct="1">
              <a:spcBef>
                <a:spcPct val="20000"/>
              </a:spcBef>
              <a:buFontTx/>
              <a:buBlip>
                <a:blip r:embed="rId2"/>
              </a:buBlip>
              <a:defRPr sz="1800" b="0" kern="1200">
                <a:solidFill>
                  <a:schemeClr val="tx1"/>
                </a:solidFill>
                <a:latin typeface="+mn-lt"/>
                <a:ea typeface="+mn-ea"/>
                <a:cs typeface="+mn-cs"/>
              </a:defRPr>
            </a:lvl6pPr>
            <a:lvl7pPr marL="2971800" indent="-228600" algn="l" defTabSz="914400" rtl="0" eaLnBrk="1" latinLnBrk="0" hangingPunct="1">
              <a:spcBef>
                <a:spcPct val="20000"/>
              </a:spcBef>
              <a:buFontTx/>
              <a:buBlip>
                <a:blip r:embed="rId3"/>
              </a:buBlip>
              <a:defRPr sz="1800" b="0" kern="1200">
                <a:solidFill>
                  <a:schemeClr val="tx1"/>
                </a:solidFill>
                <a:latin typeface="+mn-lt"/>
                <a:ea typeface="+mn-ea"/>
                <a:cs typeface="+mn-cs"/>
              </a:defRPr>
            </a:lvl7pPr>
            <a:lvl8pPr marL="3429000" indent="-228600" algn="l" defTabSz="914400" rtl="0" eaLnBrk="1" latinLnBrk="0" hangingPunct="1">
              <a:spcBef>
                <a:spcPct val="20000"/>
              </a:spcBef>
              <a:buFontTx/>
              <a:buBlip>
                <a:blip r:embed="rId2"/>
              </a:buBlip>
              <a:defRPr sz="1600" b="0" kern="1200">
                <a:solidFill>
                  <a:schemeClr val="tx1"/>
                </a:solidFill>
                <a:latin typeface="+mn-lt"/>
                <a:ea typeface="+mn-ea"/>
                <a:cs typeface="+mn-cs"/>
              </a:defRPr>
            </a:lvl8pPr>
            <a:lvl9pPr marL="3886200" indent="-228600" algn="l" defTabSz="914400" rtl="0" eaLnBrk="1" latinLnBrk="0" hangingPunct="1">
              <a:spcBef>
                <a:spcPct val="20000"/>
              </a:spcBef>
              <a:buFontTx/>
              <a:buBlip>
                <a:blip r:embed="rId3"/>
              </a:buBlip>
              <a:defRPr sz="1400" b="0" kern="1200">
                <a:solidFill>
                  <a:schemeClr val="tx1"/>
                </a:solidFill>
                <a:latin typeface="+mn-lt"/>
                <a:ea typeface="+mn-ea"/>
                <a:cs typeface="+mn-cs"/>
              </a:defRPr>
            </a:lvl9pPr>
          </a:lstStyle>
          <a:p>
            <a:pPr marL="0" indent="0" algn="ctr">
              <a:spcBef>
                <a:spcPts val="0"/>
              </a:spcBef>
              <a:buClr>
                <a:schemeClr val="tx1"/>
              </a:buClr>
              <a:buFontTx/>
              <a:buNone/>
            </a:pPr>
            <a:r>
              <a:rPr lang="en-US" sz="2800" dirty="0" smtClean="0">
                <a:solidFill>
                  <a:schemeClr val="accent1">
                    <a:lumMod val="50000"/>
                  </a:schemeClr>
                </a:solidFill>
              </a:rPr>
              <a:t>Schedule Compression</a:t>
            </a:r>
            <a:endParaRPr lang="en-US" sz="2800" dirty="0">
              <a:solidFill>
                <a:schemeClr val="accent1">
                  <a:lumMod val="50000"/>
                </a:schemeClr>
              </a:solidFill>
            </a:endParaRPr>
          </a:p>
        </p:txBody>
      </p:sp>
      <p:sp>
        <p:nvSpPr>
          <p:cNvPr id="7" name="TextBox 6"/>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8" name="Rectangle 7"/>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9282800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Scheduling Tools</a:t>
            </a:r>
            <a:endParaRPr lang="en-US" sz="2800" dirty="0">
              <a:solidFill>
                <a:schemeClr val="accent1">
                  <a:lumMod val="50000"/>
                </a:schemeClr>
              </a:solidFill>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
        <p:nvSpPr>
          <p:cNvPr id="9" name="Rectangle 8"/>
          <p:cNvSpPr/>
          <p:nvPr/>
        </p:nvSpPr>
        <p:spPr>
          <a:xfrm>
            <a:off x="1653943" y="908720"/>
            <a:ext cx="5433860"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Tools &amp; Techniques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a:stretch>
            <a:fillRect/>
          </a:stretch>
        </p:blipFill>
        <p:spPr>
          <a:xfrm>
            <a:off x="-6116" y="2237784"/>
            <a:ext cx="9150116" cy="1647770"/>
          </a:xfrm>
          <a:prstGeom prst="rect">
            <a:avLst/>
          </a:prstGeom>
        </p:spPr>
      </p:pic>
    </p:spTree>
    <p:extLst>
      <p:ext uri="{BB962C8B-B14F-4D97-AF65-F5344CB8AC3E}">
        <p14:creationId xmlns:p14="http://schemas.microsoft.com/office/powerpoint/2010/main" val="13684863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85320"/>
          </a:xfrm>
        </p:spPr>
        <p:txBody>
          <a:bodyPr vert="horz" lIns="91440" tIns="45720" rIns="91440" bIns="45720" rtlCol="0">
            <a:noAutofit/>
          </a:bodyPr>
          <a:lstStyle/>
          <a:p>
            <a:pPr marL="0" indent="0">
              <a:spcBef>
                <a:spcPts val="0"/>
              </a:spcBef>
              <a:buClr>
                <a:schemeClr val="tx1"/>
              </a:buClr>
              <a:buNone/>
            </a:pPr>
            <a:r>
              <a:rPr lang="en-US" sz="2800" dirty="0" smtClean="0">
                <a:solidFill>
                  <a:schemeClr val="accent1">
                    <a:lumMod val="50000"/>
                  </a:schemeClr>
                </a:solidFill>
              </a:rPr>
              <a:t>Schedule Baseline</a:t>
            </a:r>
          </a:p>
          <a:p>
            <a:pPr marL="0" indent="0">
              <a:spcBef>
                <a:spcPts val="0"/>
              </a:spcBef>
              <a:buClr>
                <a:schemeClr val="tx1"/>
              </a:buClr>
              <a:buNone/>
            </a:pPr>
            <a:r>
              <a:rPr lang="en-US" sz="2800" dirty="0" smtClean="0">
                <a:solidFill>
                  <a:schemeClr val="accent1">
                    <a:lumMod val="50000"/>
                  </a:schemeClr>
                </a:solidFill>
              </a:rPr>
              <a:t>Project Schedule</a:t>
            </a:r>
          </a:p>
          <a:p>
            <a:pPr marL="0" indent="0">
              <a:spcBef>
                <a:spcPts val="0"/>
              </a:spcBef>
              <a:buClr>
                <a:schemeClr val="tx1"/>
              </a:buClr>
              <a:buNone/>
            </a:pPr>
            <a:r>
              <a:rPr lang="en-US" sz="2800" dirty="0" smtClean="0">
                <a:solidFill>
                  <a:schemeClr val="accent1">
                    <a:lumMod val="50000"/>
                  </a:schemeClr>
                </a:solidFill>
              </a:rPr>
              <a:t>Schedule Data</a:t>
            </a:r>
          </a:p>
          <a:p>
            <a:pPr marL="0" indent="0">
              <a:spcBef>
                <a:spcPts val="0"/>
              </a:spcBef>
              <a:buClr>
                <a:schemeClr val="tx1"/>
              </a:buClr>
              <a:buNone/>
            </a:pPr>
            <a:r>
              <a:rPr lang="en-US" sz="2800" dirty="0" smtClean="0">
                <a:solidFill>
                  <a:schemeClr val="accent1">
                    <a:lumMod val="50000"/>
                  </a:schemeClr>
                </a:solidFill>
              </a:rPr>
              <a:t>Project Calendars</a:t>
            </a:r>
          </a:p>
          <a:p>
            <a:pPr marL="0" indent="0">
              <a:spcBef>
                <a:spcPts val="0"/>
              </a:spcBef>
              <a:buClr>
                <a:schemeClr val="tx1"/>
              </a:buClr>
              <a:buNone/>
            </a:pPr>
            <a:r>
              <a:rPr lang="en-US" sz="2800" dirty="0" smtClean="0">
                <a:solidFill>
                  <a:schemeClr val="accent1">
                    <a:lumMod val="50000"/>
                  </a:schemeClr>
                </a:solidFill>
              </a:rPr>
              <a:t>Project Management Plan Updates</a:t>
            </a:r>
          </a:p>
          <a:p>
            <a:pPr marL="0" indent="0">
              <a:spcBef>
                <a:spcPts val="0"/>
              </a:spcBef>
              <a:buClr>
                <a:schemeClr val="tx1"/>
              </a:buClr>
              <a:buNone/>
            </a:pPr>
            <a:r>
              <a:rPr lang="en-US" sz="2800" dirty="0" smtClean="0">
                <a:solidFill>
                  <a:schemeClr val="accent1">
                    <a:lumMod val="50000"/>
                  </a:schemeClr>
                </a:solidFill>
              </a:rPr>
              <a:t>Project Documents Updates</a:t>
            </a:r>
            <a:endParaRPr lang="en-US" dirty="0">
              <a:solidFill>
                <a:srgbClr val="020202"/>
              </a:solidFill>
              <a:latin typeface="Gill Sans MT Condensed" pitchFamily="34" charset="0"/>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166890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6.6.3.1 Schedule Baseline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0" y="2436023"/>
            <a:ext cx="9144000" cy="2020911"/>
          </a:xfrm>
          <a:prstGeom prst="rect">
            <a:avLst/>
          </a:prstGeom>
        </p:spPr>
      </p:pic>
    </p:spTree>
    <p:extLst>
      <p:ext uri="{BB962C8B-B14F-4D97-AF65-F5344CB8AC3E}">
        <p14:creationId xmlns:p14="http://schemas.microsoft.com/office/powerpoint/2010/main" val="1214302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6.6.3.2 Project Schedule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5" name="Picture 4"/>
          <p:cNvPicPr>
            <a:picLocks noChangeAspect="1"/>
          </p:cNvPicPr>
          <p:nvPr/>
        </p:nvPicPr>
        <p:blipFill>
          <a:blip r:embed="rId3"/>
          <a:stretch>
            <a:fillRect/>
          </a:stretch>
        </p:blipFill>
        <p:spPr>
          <a:xfrm>
            <a:off x="0" y="2060848"/>
            <a:ext cx="9144000" cy="3215742"/>
          </a:xfrm>
          <a:prstGeom prst="rect">
            <a:avLst/>
          </a:prstGeom>
        </p:spPr>
      </p:pic>
    </p:spTree>
    <p:extLst>
      <p:ext uri="{BB962C8B-B14F-4D97-AF65-F5344CB8AC3E}">
        <p14:creationId xmlns:p14="http://schemas.microsoft.com/office/powerpoint/2010/main" val="9941594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6.6.3.2 Project Schedule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303893"/>
            <a:ext cx="9144000" cy="2974083"/>
          </a:xfrm>
          <a:prstGeom prst="rect">
            <a:avLst/>
          </a:prstGeom>
        </p:spPr>
      </p:pic>
    </p:spTree>
    <p:extLst>
      <p:ext uri="{BB962C8B-B14F-4D97-AF65-F5344CB8AC3E}">
        <p14:creationId xmlns:p14="http://schemas.microsoft.com/office/powerpoint/2010/main" val="2967050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6.6.1.1 Schedule Management Plan</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642628"/>
            <a:ext cx="9192344" cy="1139650"/>
          </a:xfrm>
          <a:prstGeom prst="rect">
            <a:avLst/>
          </a:prstGeom>
        </p:spPr>
      </p:pic>
    </p:spTree>
    <p:extLst>
      <p:ext uri="{BB962C8B-B14F-4D97-AF65-F5344CB8AC3E}">
        <p14:creationId xmlns:p14="http://schemas.microsoft.com/office/powerpoint/2010/main" val="21151376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3"/>
          <p:cNvSpPr>
            <a:spLocks noGrp="1" noChangeArrowheads="1"/>
          </p:cNvSpPr>
          <p:nvPr>
            <p:ph type="body" idx="1"/>
          </p:nvPr>
        </p:nvSpPr>
        <p:spPr>
          <a:xfrm>
            <a:off x="387350" y="2108671"/>
            <a:ext cx="8435975" cy="3984625"/>
          </a:xfrm>
        </p:spPr>
        <p:txBody>
          <a:bodyPr/>
          <a:lstStyle/>
          <a:p>
            <a:pPr marL="533400" indent="-533400" eaLnBrk="1" hangingPunct="1">
              <a:lnSpc>
                <a:spcPct val="90000"/>
              </a:lnSpc>
            </a:pPr>
            <a:r>
              <a:rPr lang="en-US" altLang="ja-JP" sz="2400" b="1" dirty="0" smtClean="0">
                <a:solidFill>
                  <a:srgbClr val="C00000"/>
                </a:solidFill>
              </a:rPr>
              <a:t>Bar charts</a:t>
            </a:r>
            <a:r>
              <a:rPr lang="en-US" altLang="ja-JP" sz="2400" b="1" dirty="0" smtClean="0">
                <a:solidFill>
                  <a:schemeClr val="accent1">
                    <a:lumMod val="50000"/>
                  </a:schemeClr>
                </a:solidFill>
              </a:rPr>
              <a:t>. These charts, with bars representing activities, show activity start and end dates, as well as expected durations. </a:t>
            </a:r>
          </a:p>
          <a:p>
            <a:pPr marL="533400" indent="-533400">
              <a:lnSpc>
                <a:spcPct val="90000"/>
              </a:lnSpc>
            </a:pPr>
            <a:r>
              <a:rPr lang="en-US" altLang="ja-JP" sz="2400" b="1" dirty="0" smtClean="0">
                <a:solidFill>
                  <a:srgbClr val="C00000"/>
                </a:solidFill>
              </a:rPr>
              <a:t>Milestone charts</a:t>
            </a:r>
            <a:r>
              <a:rPr lang="en-US" altLang="ja-JP" sz="2400" b="1" dirty="0" smtClean="0">
                <a:solidFill>
                  <a:schemeClr val="accent1">
                    <a:lumMod val="50000"/>
                  </a:schemeClr>
                </a:solidFill>
              </a:rPr>
              <a:t>. These charts are similar to bar charts, but only identify the scheduled start or completion of major deliverables and key external interfaces. </a:t>
            </a:r>
          </a:p>
          <a:p>
            <a:pPr marL="533400" indent="-533400">
              <a:lnSpc>
                <a:spcPct val="90000"/>
              </a:lnSpc>
            </a:pPr>
            <a:r>
              <a:rPr lang="en-US" altLang="ja-JP" sz="2400" b="1" dirty="0" smtClean="0">
                <a:solidFill>
                  <a:srgbClr val="C00000"/>
                </a:solidFill>
              </a:rPr>
              <a:t>Project </a:t>
            </a:r>
            <a:r>
              <a:rPr lang="en-US" altLang="ja-JP" sz="2400" b="1" dirty="0">
                <a:solidFill>
                  <a:srgbClr val="C00000"/>
                </a:solidFill>
              </a:rPr>
              <a:t>schedule network diagrams</a:t>
            </a:r>
            <a:r>
              <a:rPr lang="en-US" altLang="ja-JP" sz="2400" dirty="0">
                <a:solidFill>
                  <a:schemeClr val="accent1">
                    <a:lumMod val="50000"/>
                  </a:schemeClr>
                </a:solidFill>
              </a:rPr>
              <a:t>. These diagrams, with activity date information, usually show both the project network logic and the project’s critical path schedule activities. </a:t>
            </a:r>
          </a:p>
          <a:p>
            <a:pPr marL="533400" indent="-533400" eaLnBrk="1" hangingPunct="1">
              <a:lnSpc>
                <a:spcPct val="90000"/>
              </a:lnSpc>
            </a:pPr>
            <a:endParaRPr lang="en-US" altLang="ja-JP" sz="2400" b="1" dirty="0" smtClean="0">
              <a:solidFill>
                <a:schemeClr val="accent1">
                  <a:lumMod val="50000"/>
                </a:schemeClr>
              </a:solidFill>
            </a:endParaRPr>
          </a:p>
        </p:txBody>
      </p:sp>
      <p:sp>
        <p:nvSpPr>
          <p:cNvPr id="5" name="Content Placeholder 2"/>
          <p:cNvSpPr txBox="1">
            <a:spLocks/>
          </p:cNvSpPr>
          <p:nvPr/>
        </p:nvSpPr>
        <p:spPr>
          <a:xfrm>
            <a:off x="457200" y="1524000"/>
            <a:ext cx="8229600" cy="5368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3200" b="1" kern="1200">
                <a:solidFill>
                  <a:schemeClr val="bg2">
                    <a:lumMod val="10000"/>
                  </a:schemeClr>
                </a:solidFill>
                <a:latin typeface="+mn-lt"/>
                <a:ea typeface="+mn-ea"/>
                <a:cs typeface="Browallia New" pitchFamily="34" charset="-34"/>
              </a:defRPr>
            </a:lvl1pPr>
            <a:lvl2pPr marL="742950" indent="-285750" algn="l" defTabSz="914400" rtl="0" eaLnBrk="1" latinLnBrk="0" hangingPunct="1">
              <a:spcBef>
                <a:spcPct val="20000"/>
              </a:spcBef>
              <a:buFontTx/>
              <a:buBlip>
                <a:blip r:embed="rId3"/>
              </a:buBlip>
              <a:defRPr sz="2800" b="0" kern="1200">
                <a:solidFill>
                  <a:schemeClr val="bg2">
                    <a:lumMod val="10000"/>
                  </a:schemeClr>
                </a:solidFill>
                <a:latin typeface="+mn-lt"/>
                <a:ea typeface="+mn-ea"/>
                <a:cs typeface="Browallia New" pitchFamily="34" charset="-34"/>
              </a:defRPr>
            </a:lvl2pPr>
            <a:lvl3pPr marL="1143000" indent="-228600" algn="l" defTabSz="914400" rtl="0" eaLnBrk="1" latinLnBrk="0" hangingPunct="1">
              <a:spcBef>
                <a:spcPct val="20000"/>
              </a:spcBef>
              <a:buFontTx/>
              <a:buBlip>
                <a:blip r:embed="rId2"/>
              </a:buBlip>
              <a:defRPr sz="2400" b="0" kern="1200">
                <a:solidFill>
                  <a:schemeClr val="bg2">
                    <a:lumMod val="10000"/>
                  </a:schemeClr>
                </a:solidFill>
                <a:latin typeface="+mn-lt"/>
                <a:ea typeface="+mn-ea"/>
                <a:cs typeface="Browallia New" pitchFamily="34" charset="-34"/>
              </a:defRPr>
            </a:lvl3pPr>
            <a:lvl4pPr marL="1600200" indent="-228600" algn="l" defTabSz="914400" rtl="0" eaLnBrk="1" latinLnBrk="0" hangingPunct="1">
              <a:spcBef>
                <a:spcPct val="20000"/>
              </a:spcBef>
              <a:buFontTx/>
              <a:buBlip>
                <a:blip r:embed="rId3"/>
              </a:buBlip>
              <a:defRPr sz="2000" b="0" kern="1200">
                <a:solidFill>
                  <a:schemeClr val="bg2">
                    <a:lumMod val="10000"/>
                  </a:schemeClr>
                </a:solidFill>
                <a:latin typeface="+mn-lt"/>
                <a:ea typeface="+mn-ea"/>
                <a:cs typeface="Browallia New" pitchFamily="34" charset="-34"/>
              </a:defRPr>
            </a:lvl4pPr>
            <a:lvl5pPr marL="2057400" indent="-228600" algn="l" defTabSz="914400" rtl="0" eaLnBrk="1" latinLnBrk="0" hangingPunct="1">
              <a:spcBef>
                <a:spcPct val="20000"/>
              </a:spcBef>
              <a:buFontTx/>
              <a:buBlip>
                <a:blip r:embed="rId4"/>
              </a:buBlip>
              <a:defRPr sz="2000" b="0" kern="1200">
                <a:solidFill>
                  <a:schemeClr val="bg2">
                    <a:lumMod val="10000"/>
                  </a:schemeClr>
                </a:solidFill>
                <a:latin typeface="+mn-lt"/>
                <a:ea typeface="+mn-ea"/>
                <a:cs typeface="Browallia New" pitchFamily="34" charset="-34"/>
              </a:defRPr>
            </a:lvl5pPr>
            <a:lvl6pPr marL="2514600" indent="-228600" algn="l" defTabSz="914400" rtl="0" eaLnBrk="1" latinLnBrk="0" hangingPunct="1">
              <a:spcBef>
                <a:spcPct val="20000"/>
              </a:spcBef>
              <a:buFontTx/>
              <a:buBlip>
                <a:blip r:embed="rId2"/>
              </a:buBlip>
              <a:defRPr sz="1800" b="0" kern="1200">
                <a:solidFill>
                  <a:schemeClr val="tx1"/>
                </a:solidFill>
                <a:latin typeface="+mn-lt"/>
                <a:ea typeface="+mn-ea"/>
                <a:cs typeface="+mn-cs"/>
              </a:defRPr>
            </a:lvl6pPr>
            <a:lvl7pPr marL="2971800" indent="-228600" algn="l" defTabSz="914400" rtl="0" eaLnBrk="1" latinLnBrk="0" hangingPunct="1">
              <a:spcBef>
                <a:spcPct val="20000"/>
              </a:spcBef>
              <a:buFontTx/>
              <a:buBlip>
                <a:blip r:embed="rId3"/>
              </a:buBlip>
              <a:defRPr sz="1800" b="0" kern="1200">
                <a:solidFill>
                  <a:schemeClr val="tx1"/>
                </a:solidFill>
                <a:latin typeface="+mn-lt"/>
                <a:ea typeface="+mn-ea"/>
                <a:cs typeface="+mn-cs"/>
              </a:defRPr>
            </a:lvl7pPr>
            <a:lvl8pPr marL="3429000" indent="-228600" algn="l" defTabSz="914400" rtl="0" eaLnBrk="1" latinLnBrk="0" hangingPunct="1">
              <a:spcBef>
                <a:spcPct val="20000"/>
              </a:spcBef>
              <a:buFontTx/>
              <a:buBlip>
                <a:blip r:embed="rId2"/>
              </a:buBlip>
              <a:defRPr sz="1600" b="0" kern="1200">
                <a:solidFill>
                  <a:schemeClr val="tx1"/>
                </a:solidFill>
                <a:latin typeface="+mn-lt"/>
                <a:ea typeface="+mn-ea"/>
                <a:cs typeface="+mn-cs"/>
              </a:defRPr>
            </a:lvl8pPr>
            <a:lvl9pPr marL="3886200" indent="-228600" algn="l" defTabSz="914400" rtl="0" eaLnBrk="1" latinLnBrk="0" hangingPunct="1">
              <a:spcBef>
                <a:spcPct val="20000"/>
              </a:spcBef>
              <a:buFontTx/>
              <a:buBlip>
                <a:blip r:embed="rId3"/>
              </a:buBlip>
              <a:defRPr sz="1400" b="0" kern="1200">
                <a:solidFill>
                  <a:schemeClr val="tx1"/>
                </a:solidFill>
                <a:latin typeface="+mn-lt"/>
                <a:ea typeface="+mn-ea"/>
                <a:cs typeface="+mn-cs"/>
              </a:defRPr>
            </a:lvl9pPr>
          </a:lstStyle>
          <a:p>
            <a:pPr marL="0" indent="0" algn="ctr">
              <a:spcBef>
                <a:spcPts val="0"/>
              </a:spcBef>
              <a:buClr>
                <a:schemeClr val="tx1"/>
              </a:buClr>
              <a:buFontTx/>
              <a:buNone/>
            </a:pPr>
            <a:r>
              <a:rPr lang="en-US" sz="2800" dirty="0" smtClean="0">
                <a:solidFill>
                  <a:schemeClr val="accent1">
                    <a:lumMod val="50000"/>
                  </a:schemeClr>
                </a:solidFill>
              </a:rPr>
              <a:t>6.6.3.2 Project Schedule</a:t>
            </a:r>
          </a:p>
          <a:p>
            <a:pPr marL="0" indent="0">
              <a:spcBef>
                <a:spcPts val="0"/>
              </a:spcBef>
              <a:buClr>
                <a:schemeClr val="tx1"/>
              </a:buClr>
              <a:buFontTx/>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4767667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6.6.3.2 Project Schedule</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2341116" y="0"/>
            <a:ext cx="4679156" cy="6858000"/>
          </a:xfrm>
          <a:prstGeom prst="rect">
            <a:avLst/>
          </a:prstGeom>
        </p:spPr>
      </p:pic>
      <p:pic>
        <p:nvPicPr>
          <p:cNvPr id="5" name="Picture 4"/>
          <p:cNvPicPr>
            <a:picLocks noChangeAspect="1"/>
          </p:cNvPicPr>
          <p:nvPr/>
        </p:nvPicPr>
        <p:blipFill>
          <a:blip r:embed="rId4"/>
          <a:stretch>
            <a:fillRect/>
          </a:stretch>
        </p:blipFill>
        <p:spPr>
          <a:xfrm>
            <a:off x="0" y="3933056"/>
            <a:ext cx="9144000" cy="1738648"/>
          </a:xfrm>
          <a:prstGeom prst="rect">
            <a:avLst/>
          </a:prstGeom>
        </p:spPr>
      </p:pic>
      <p:sp>
        <p:nvSpPr>
          <p:cNvPr id="9" name="AutoShape 8"/>
          <p:cNvSpPr>
            <a:spLocks noChangeArrowheads="1"/>
          </p:cNvSpPr>
          <p:nvPr/>
        </p:nvSpPr>
        <p:spPr bwMode="gray">
          <a:xfrm>
            <a:off x="4267200" y="6283325"/>
            <a:ext cx="4876800" cy="574675"/>
          </a:xfrm>
          <a:prstGeom prst="roundRect">
            <a:avLst>
              <a:gd name="adj" fmla="val 50000"/>
            </a:avLst>
          </a:prstGeom>
          <a:gradFill flip="none" rotWithShape="1">
            <a:gsLst>
              <a:gs pos="0">
                <a:schemeClr val="bg1">
                  <a:lumMod val="75000"/>
                </a:schemeClr>
              </a:gs>
              <a:gs pos="100000">
                <a:schemeClr val="accent1">
                  <a:gamma/>
                  <a:shade val="46275"/>
                  <a:invGamma/>
                </a:schemeClr>
              </a:gs>
            </a:gsLst>
            <a:lin ang="16200000" scaled="0"/>
            <a:tileRect/>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defRPr/>
            </a:pPr>
            <a:r>
              <a:rPr lang="en-US" sz="2000" b="1" dirty="0" smtClean="0">
                <a:solidFill>
                  <a:schemeClr val="bg1"/>
                </a:solidFill>
                <a:latin typeface="Arial" charset="0"/>
                <a:cs typeface="+mn-cs"/>
              </a:rPr>
              <a:t>Reference: Figure 6.21.</a:t>
            </a:r>
          </a:p>
          <a:p>
            <a:pPr algn="ctr" eaLnBrk="0" hangingPunct="0">
              <a:defRPr/>
            </a:pPr>
            <a:r>
              <a:rPr lang="en-US" sz="2000" b="1" dirty="0" smtClean="0">
                <a:solidFill>
                  <a:schemeClr val="bg1"/>
                </a:solidFill>
                <a:latin typeface="Arial" charset="0"/>
                <a:cs typeface="+mn-cs"/>
              </a:rPr>
              <a:t>PMBOK® Guide, 5</a:t>
            </a:r>
            <a:r>
              <a:rPr lang="en-US" sz="2000" b="1" baseline="30000" dirty="0" smtClean="0">
                <a:solidFill>
                  <a:schemeClr val="bg1"/>
                </a:solidFill>
                <a:latin typeface="Arial" charset="0"/>
                <a:cs typeface="+mn-cs"/>
              </a:rPr>
              <a:t>th</a:t>
            </a:r>
            <a:r>
              <a:rPr lang="en-US" sz="2000" b="1" dirty="0" smtClean="0">
                <a:solidFill>
                  <a:schemeClr val="bg1"/>
                </a:solidFill>
                <a:latin typeface="Arial" charset="0"/>
                <a:cs typeface="+mn-cs"/>
              </a:rPr>
              <a:t> Ed</a:t>
            </a:r>
            <a:endParaRPr lang="en-US" sz="2000" b="1" dirty="0">
              <a:solidFill>
                <a:schemeClr val="bg1"/>
              </a:solidFill>
              <a:latin typeface="Arial" charset="0"/>
              <a:cs typeface="+mn-cs"/>
            </a:endParaRPr>
          </a:p>
        </p:txBody>
      </p:sp>
    </p:spTree>
    <p:extLst>
      <p:ext uri="{BB962C8B-B14F-4D97-AF65-F5344CB8AC3E}">
        <p14:creationId xmlns:p14="http://schemas.microsoft.com/office/powerpoint/2010/main" val="41272675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6.6.3.3 Schedule Data</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0" y="2210962"/>
            <a:ext cx="9144000" cy="3744083"/>
          </a:xfrm>
          <a:prstGeom prst="rect">
            <a:avLst/>
          </a:prstGeom>
        </p:spPr>
      </p:pic>
    </p:spTree>
    <p:extLst>
      <p:ext uri="{BB962C8B-B14F-4D97-AF65-F5344CB8AC3E}">
        <p14:creationId xmlns:p14="http://schemas.microsoft.com/office/powerpoint/2010/main" val="37826858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type="body" idx="1"/>
          </p:nvPr>
        </p:nvSpPr>
        <p:spPr>
          <a:xfrm>
            <a:off x="354012" y="2060848"/>
            <a:ext cx="8435975" cy="3984625"/>
          </a:xfrm>
        </p:spPr>
        <p:txBody>
          <a:bodyPr>
            <a:normAutofit/>
          </a:bodyPr>
          <a:lstStyle/>
          <a:p>
            <a:pPr marL="533400" indent="-533400" algn="just" eaLnBrk="1" hangingPunct="1">
              <a:lnSpc>
                <a:spcPct val="90000"/>
              </a:lnSpc>
            </a:pPr>
            <a:r>
              <a:rPr lang="en-US" altLang="ja-JP" sz="2400" b="1" dirty="0" smtClean="0">
                <a:solidFill>
                  <a:schemeClr val="accent1">
                    <a:lumMod val="50000"/>
                  </a:schemeClr>
                </a:solidFill>
              </a:rPr>
              <a:t>Supporting data for the project schedule includes at least the schedule milestones, schedule activities, activity attributes and documentation of all identified assumptions and constraints. The amount of additional data varies by application area. Information frequently supplied as supporting detail includes, but is not limited to:</a:t>
            </a:r>
          </a:p>
          <a:p>
            <a:pPr marL="933450" lvl="2" indent="-533400" algn="just" eaLnBrk="1" hangingPunct="1">
              <a:lnSpc>
                <a:spcPct val="90000"/>
              </a:lnSpc>
            </a:pPr>
            <a:r>
              <a:rPr lang="en-US" altLang="ja-JP" sz="2000" b="1" dirty="0" smtClean="0">
                <a:solidFill>
                  <a:schemeClr val="accent1">
                    <a:lumMod val="50000"/>
                  </a:schemeClr>
                </a:solidFill>
                <a:ea typeface="+mn-ea"/>
                <a:cs typeface="+mn-cs"/>
              </a:rPr>
              <a:t>Resource requirements by time period, often in the form of a resource histogram</a:t>
            </a:r>
          </a:p>
          <a:p>
            <a:pPr marL="933450" lvl="2" indent="-533400" algn="just" eaLnBrk="1" hangingPunct="1">
              <a:lnSpc>
                <a:spcPct val="90000"/>
              </a:lnSpc>
            </a:pPr>
            <a:r>
              <a:rPr lang="en-US" altLang="ja-JP" sz="2000" b="1" dirty="0" smtClean="0">
                <a:solidFill>
                  <a:schemeClr val="accent1">
                    <a:lumMod val="50000"/>
                  </a:schemeClr>
                </a:solidFill>
                <a:ea typeface="+mn-ea"/>
                <a:cs typeface="+mn-cs"/>
              </a:rPr>
              <a:t>Alternative schedules, such as best-case or worst-case, not resource leveled, resource leveled, with or without imposed dates</a:t>
            </a:r>
          </a:p>
          <a:p>
            <a:pPr marL="933450" lvl="2" indent="-533400" algn="just" eaLnBrk="1" hangingPunct="1">
              <a:lnSpc>
                <a:spcPct val="90000"/>
              </a:lnSpc>
            </a:pPr>
            <a:r>
              <a:rPr lang="en-US" altLang="ja-JP" sz="2000" b="1" dirty="0" smtClean="0">
                <a:solidFill>
                  <a:schemeClr val="accent1">
                    <a:lumMod val="50000"/>
                  </a:schemeClr>
                </a:solidFill>
                <a:ea typeface="+mn-ea"/>
                <a:cs typeface="+mn-cs"/>
              </a:rPr>
              <a:t>Schedule contingency reserves.</a:t>
            </a:r>
          </a:p>
          <a:p>
            <a:pPr marL="533400" lvl="1" indent="-533400" algn="just" eaLnBrk="1" hangingPunct="1">
              <a:lnSpc>
                <a:spcPct val="90000"/>
              </a:lnSpc>
              <a:buFont typeface="Symbol" pitchFamily="18" charset="2"/>
              <a:buChar char="•"/>
            </a:pPr>
            <a:endParaRPr lang="en-US" altLang="ja-JP" sz="2400" b="1" dirty="0" smtClean="0">
              <a:solidFill>
                <a:schemeClr val="accent1">
                  <a:lumMod val="50000"/>
                </a:schemeClr>
              </a:solidFill>
              <a:ea typeface="+mn-ea"/>
              <a:cs typeface="+mn-cs"/>
            </a:endParaRPr>
          </a:p>
        </p:txBody>
      </p:sp>
      <p:sp>
        <p:nvSpPr>
          <p:cNvPr id="5" name="Content Placeholder 2"/>
          <p:cNvSpPr txBox="1">
            <a:spLocks/>
          </p:cNvSpPr>
          <p:nvPr/>
        </p:nvSpPr>
        <p:spPr>
          <a:xfrm>
            <a:off x="457200" y="1524000"/>
            <a:ext cx="8229600" cy="5368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3200" b="1" kern="1200">
                <a:solidFill>
                  <a:schemeClr val="bg2">
                    <a:lumMod val="10000"/>
                  </a:schemeClr>
                </a:solidFill>
                <a:latin typeface="+mn-lt"/>
                <a:ea typeface="+mn-ea"/>
                <a:cs typeface="Browallia New" pitchFamily="34" charset="-34"/>
              </a:defRPr>
            </a:lvl1pPr>
            <a:lvl2pPr marL="742950" indent="-285750" algn="l" defTabSz="914400" rtl="0" eaLnBrk="1" latinLnBrk="0" hangingPunct="1">
              <a:spcBef>
                <a:spcPct val="20000"/>
              </a:spcBef>
              <a:buFontTx/>
              <a:buBlip>
                <a:blip r:embed="rId3"/>
              </a:buBlip>
              <a:defRPr sz="2800" b="0" kern="1200">
                <a:solidFill>
                  <a:schemeClr val="bg2">
                    <a:lumMod val="10000"/>
                  </a:schemeClr>
                </a:solidFill>
                <a:latin typeface="+mn-lt"/>
                <a:ea typeface="+mn-ea"/>
                <a:cs typeface="Browallia New" pitchFamily="34" charset="-34"/>
              </a:defRPr>
            </a:lvl2pPr>
            <a:lvl3pPr marL="1143000" indent="-228600" algn="l" defTabSz="914400" rtl="0" eaLnBrk="1" latinLnBrk="0" hangingPunct="1">
              <a:spcBef>
                <a:spcPct val="20000"/>
              </a:spcBef>
              <a:buFontTx/>
              <a:buBlip>
                <a:blip r:embed="rId2"/>
              </a:buBlip>
              <a:defRPr sz="2400" b="0" kern="1200">
                <a:solidFill>
                  <a:schemeClr val="bg2">
                    <a:lumMod val="10000"/>
                  </a:schemeClr>
                </a:solidFill>
                <a:latin typeface="+mn-lt"/>
                <a:ea typeface="+mn-ea"/>
                <a:cs typeface="Browallia New" pitchFamily="34" charset="-34"/>
              </a:defRPr>
            </a:lvl3pPr>
            <a:lvl4pPr marL="1600200" indent="-228600" algn="l" defTabSz="914400" rtl="0" eaLnBrk="1" latinLnBrk="0" hangingPunct="1">
              <a:spcBef>
                <a:spcPct val="20000"/>
              </a:spcBef>
              <a:buFontTx/>
              <a:buBlip>
                <a:blip r:embed="rId3"/>
              </a:buBlip>
              <a:defRPr sz="2000" b="0" kern="1200">
                <a:solidFill>
                  <a:schemeClr val="bg2">
                    <a:lumMod val="10000"/>
                  </a:schemeClr>
                </a:solidFill>
                <a:latin typeface="+mn-lt"/>
                <a:ea typeface="+mn-ea"/>
                <a:cs typeface="Browallia New" pitchFamily="34" charset="-34"/>
              </a:defRPr>
            </a:lvl4pPr>
            <a:lvl5pPr marL="2057400" indent="-228600" algn="l" defTabSz="914400" rtl="0" eaLnBrk="1" latinLnBrk="0" hangingPunct="1">
              <a:spcBef>
                <a:spcPct val="20000"/>
              </a:spcBef>
              <a:buFontTx/>
              <a:buBlip>
                <a:blip r:embed="rId4"/>
              </a:buBlip>
              <a:defRPr sz="2000" b="0" kern="1200">
                <a:solidFill>
                  <a:schemeClr val="bg2">
                    <a:lumMod val="10000"/>
                  </a:schemeClr>
                </a:solidFill>
                <a:latin typeface="+mn-lt"/>
                <a:ea typeface="+mn-ea"/>
                <a:cs typeface="Browallia New" pitchFamily="34" charset="-34"/>
              </a:defRPr>
            </a:lvl5pPr>
            <a:lvl6pPr marL="2514600" indent="-228600" algn="l" defTabSz="914400" rtl="0" eaLnBrk="1" latinLnBrk="0" hangingPunct="1">
              <a:spcBef>
                <a:spcPct val="20000"/>
              </a:spcBef>
              <a:buFontTx/>
              <a:buBlip>
                <a:blip r:embed="rId2"/>
              </a:buBlip>
              <a:defRPr sz="1800" b="0" kern="1200">
                <a:solidFill>
                  <a:schemeClr val="tx1"/>
                </a:solidFill>
                <a:latin typeface="+mn-lt"/>
                <a:ea typeface="+mn-ea"/>
                <a:cs typeface="+mn-cs"/>
              </a:defRPr>
            </a:lvl6pPr>
            <a:lvl7pPr marL="2971800" indent="-228600" algn="l" defTabSz="914400" rtl="0" eaLnBrk="1" latinLnBrk="0" hangingPunct="1">
              <a:spcBef>
                <a:spcPct val="20000"/>
              </a:spcBef>
              <a:buFontTx/>
              <a:buBlip>
                <a:blip r:embed="rId3"/>
              </a:buBlip>
              <a:defRPr sz="1800" b="0" kern="1200">
                <a:solidFill>
                  <a:schemeClr val="tx1"/>
                </a:solidFill>
                <a:latin typeface="+mn-lt"/>
                <a:ea typeface="+mn-ea"/>
                <a:cs typeface="+mn-cs"/>
              </a:defRPr>
            </a:lvl7pPr>
            <a:lvl8pPr marL="3429000" indent="-228600" algn="l" defTabSz="914400" rtl="0" eaLnBrk="1" latinLnBrk="0" hangingPunct="1">
              <a:spcBef>
                <a:spcPct val="20000"/>
              </a:spcBef>
              <a:buFontTx/>
              <a:buBlip>
                <a:blip r:embed="rId2"/>
              </a:buBlip>
              <a:defRPr sz="1600" b="0" kern="1200">
                <a:solidFill>
                  <a:schemeClr val="tx1"/>
                </a:solidFill>
                <a:latin typeface="+mn-lt"/>
                <a:ea typeface="+mn-ea"/>
                <a:cs typeface="+mn-cs"/>
              </a:defRPr>
            </a:lvl8pPr>
            <a:lvl9pPr marL="3886200" indent="-228600" algn="l" defTabSz="914400" rtl="0" eaLnBrk="1" latinLnBrk="0" hangingPunct="1">
              <a:spcBef>
                <a:spcPct val="20000"/>
              </a:spcBef>
              <a:buFontTx/>
              <a:buBlip>
                <a:blip r:embed="rId3"/>
              </a:buBlip>
              <a:defRPr sz="1400" b="0" kern="1200">
                <a:solidFill>
                  <a:schemeClr val="tx1"/>
                </a:solidFill>
                <a:latin typeface="+mn-lt"/>
                <a:ea typeface="+mn-ea"/>
                <a:cs typeface="+mn-cs"/>
              </a:defRPr>
            </a:lvl9pPr>
          </a:lstStyle>
          <a:p>
            <a:pPr marL="0" indent="0" algn="ctr">
              <a:spcBef>
                <a:spcPts val="0"/>
              </a:spcBef>
              <a:buClr>
                <a:schemeClr val="tx1"/>
              </a:buClr>
              <a:buFontTx/>
              <a:buNone/>
            </a:pPr>
            <a:r>
              <a:rPr lang="en-US" sz="2800" smtClean="0">
                <a:solidFill>
                  <a:schemeClr val="accent1">
                    <a:lumMod val="50000"/>
                  </a:schemeClr>
                </a:solidFill>
              </a:rPr>
              <a:t>6.6.3.3 Schedule Data</a:t>
            </a:r>
          </a:p>
          <a:p>
            <a:pPr marL="0" indent="0">
              <a:spcBef>
                <a:spcPts val="0"/>
              </a:spcBef>
              <a:buClr>
                <a:schemeClr val="tx1"/>
              </a:buClr>
              <a:buFontTx/>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spTree>
    <p:extLst>
      <p:ext uri="{BB962C8B-B14F-4D97-AF65-F5344CB8AC3E}">
        <p14:creationId xmlns:p14="http://schemas.microsoft.com/office/powerpoint/2010/main" val="42250841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6.6.3.4 Project Calendars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24470" y="2426498"/>
            <a:ext cx="9119529" cy="1723045"/>
          </a:xfrm>
          <a:prstGeom prst="rect">
            <a:avLst/>
          </a:prstGeom>
        </p:spPr>
      </p:pic>
    </p:spTree>
    <p:extLst>
      <p:ext uri="{BB962C8B-B14F-4D97-AF65-F5344CB8AC3E}">
        <p14:creationId xmlns:p14="http://schemas.microsoft.com/office/powerpoint/2010/main" val="31294410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6.6.3.5 Project Management Plan Updates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0" y="2305563"/>
            <a:ext cx="9144000" cy="1740579"/>
          </a:xfrm>
          <a:prstGeom prst="rect">
            <a:avLst/>
          </a:prstGeom>
        </p:spPr>
      </p:pic>
    </p:spTree>
    <p:extLst>
      <p:ext uri="{BB962C8B-B14F-4D97-AF65-F5344CB8AC3E}">
        <p14:creationId xmlns:p14="http://schemas.microsoft.com/office/powerpoint/2010/main" val="1341700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6.6.3.6 Project Documents Updates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139666" y="908720"/>
            <a:ext cx="2462405"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OUTPUTS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2" name="Picture 1"/>
          <p:cNvPicPr>
            <a:picLocks noChangeAspect="1"/>
          </p:cNvPicPr>
          <p:nvPr/>
        </p:nvPicPr>
        <p:blipFill>
          <a:blip r:embed="rId3"/>
          <a:stretch>
            <a:fillRect/>
          </a:stretch>
        </p:blipFill>
        <p:spPr>
          <a:xfrm>
            <a:off x="0" y="2204283"/>
            <a:ext cx="9144000" cy="3712761"/>
          </a:xfrm>
          <a:prstGeom prst="rect">
            <a:avLst/>
          </a:prstGeom>
        </p:spPr>
      </p:pic>
    </p:spTree>
    <p:extLst>
      <p:ext uri="{BB962C8B-B14F-4D97-AF65-F5344CB8AC3E}">
        <p14:creationId xmlns:p14="http://schemas.microsoft.com/office/powerpoint/2010/main" val="1273395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6.6.1.2 Activity List</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5" name="Picture 4"/>
          <p:cNvPicPr>
            <a:picLocks noChangeAspect="1"/>
          </p:cNvPicPr>
          <p:nvPr/>
        </p:nvPicPr>
        <p:blipFill>
          <a:blip r:embed="rId3"/>
          <a:stretch>
            <a:fillRect/>
          </a:stretch>
        </p:blipFill>
        <p:spPr>
          <a:xfrm>
            <a:off x="0" y="2231886"/>
            <a:ext cx="9144000" cy="904352"/>
          </a:xfrm>
          <a:prstGeom prst="rect">
            <a:avLst/>
          </a:prstGeom>
        </p:spPr>
      </p:pic>
    </p:spTree>
    <p:extLst>
      <p:ext uri="{BB962C8B-B14F-4D97-AF65-F5344CB8AC3E}">
        <p14:creationId xmlns:p14="http://schemas.microsoft.com/office/powerpoint/2010/main" val="1106027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6.6.1.3 Activity Attributes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14138" y="2531478"/>
            <a:ext cx="9158137" cy="966104"/>
          </a:xfrm>
          <a:prstGeom prst="rect">
            <a:avLst/>
          </a:prstGeom>
        </p:spPr>
      </p:pic>
    </p:spTree>
    <p:extLst>
      <p:ext uri="{BB962C8B-B14F-4D97-AF65-F5344CB8AC3E}">
        <p14:creationId xmlns:p14="http://schemas.microsoft.com/office/powerpoint/2010/main" val="1574264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6848"/>
          </a:xfrm>
        </p:spPr>
        <p:txBody>
          <a:bodyPr vert="horz" lIns="91440" tIns="45720" rIns="91440" bIns="45720" rtlCol="0">
            <a:noAutofit/>
          </a:bodyPr>
          <a:lstStyle/>
          <a:p>
            <a:pPr marL="0" indent="0" algn="ctr">
              <a:spcBef>
                <a:spcPts val="0"/>
              </a:spcBef>
              <a:buClr>
                <a:schemeClr val="tx1"/>
              </a:buClr>
              <a:buNone/>
            </a:pPr>
            <a:r>
              <a:rPr lang="en-US" sz="2800" dirty="0" smtClean="0">
                <a:solidFill>
                  <a:schemeClr val="accent1">
                    <a:lumMod val="50000"/>
                  </a:schemeClr>
                </a:solidFill>
              </a:rPr>
              <a:t>6.6.1.4 Project Schedule Network Diagrams</a:t>
            </a:r>
          </a:p>
          <a:p>
            <a:pPr marL="0" indent="0">
              <a:spcBef>
                <a:spcPts val="0"/>
              </a:spcBef>
              <a:buClr>
                <a:schemeClr val="tx1"/>
              </a:buClr>
              <a:buNone/>
            </a:pPr>
            <a:endParaRPr lang="en-US" sz="2800" dirty="0">
              <a:solidFill>
                <a:schemeClr val="accent1">
                  <a:lumMod val="50000"/>
                </a:schemeClr>
              </a:solidFill>
            </a:endParaRPr>
          </a:p>
        </p:txBody>
      </p:sp>
      <p:sp>
        <p:nvSpPr>
          <p:cNvPr id="6" name="Rectangle 5"/>
          <p:cNvSpPr/>
          <p:nvPr/>
        </p:nvSpPr>
        <p:spPr>
          <a:xfrm>
            <a:off x="3392139" y="908720"/>
            <a:ext cx="1957459" cy="707886"/>
          </a:xfrm>
          <a:prstGeom prst="rect">
            <a:avLst/>
          </a:prstGeom>
          <a:noFill/>
        </p:spPr>
        <p:txBody>
          <a:bodyPr wrap="non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INPUTS</a:t>
            </a:r>
            <a:endParaRPr lang="en-US" sz="4000" b="1" cap="all" spc="0"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sp>
        <p:nvSpPr>
          <p:cNvPr id="8" name="TextBox 7"/>
          <p:cNvSpPr txBox="1"/>
          <p:nvPr/>
        </p:nvSpPr>
        <p:spPr>
          <a:xfrm>
            <a:off x="1242392" y="67271"/>
            <a:ext cx="6858000" cy="769441"/>
          </a:xfrm>
          <a:prstGeom prst="rect">
            <a:avLst/>
          </a:prstGeom>
          <a:noFill/>
        </p:spPr>
        <p:txBody>
          <a:bodyPr wrap="square">
            <a:spAutoFit/>
            <a:scene3d>
              <a:camera prst="orthographicFront"/>
              <a:lightRig rig="threePt" dir="t"/>
            </a:scene3d>
            <a:sp3d extrusionH="57150">
              <a:bevelT w="38100" h="38100" prst="angle"/>
            </a:sp3d>
          </a:bodyPr>
          <a:lstStyle>
            <a:lvl1pPr algn="ctr">
              <a:defRPr sz="4400">
                <a:gradFill flip="none" rotWithShape="1">
                  <a:gsLst>
                    <a:gs pos="0">
                      <a:srgbClr val="03D4A8"/>
                    </a:gs>
                    <a:gs pos="25000">
                      <a:srgbClr val="21D6E0"/>
                    </a:gs>
                    <a:gs pos="75000">
                      <a:srgbClr val="0087E6"/>
                    </a:gs>
                    <a:gs pos="100000">
                      <a:srgbClr val="005CBF"/>
                    </a:gs>
                  </a:gsLst>
                  <a:lin ang="16200000" scaled="1"/>
                  <a:tileRect/>
                </a:gradFill>
                <a:effectLst>
                  <a:reflection blurRad="6350" stA="55000" endA="300" endPos="45500" dir="5400000" sy="-100000" algn="bl" rotWithShape="0"/>
                </a:effectLst>
                <a:latin typeface="Franklin Gothic Heavy" pitchFamily="34" charset="0"/>
              </a:defRPr>
            </a:lvl1pPr>
          </a:lstStyle>
          <a:p>
            <a:r>
              <a:rPr lang="en-US" dirty="0" smtClean="0"/>
              <a:t>Develop Schedule</a:t>
            </a:r>
            <a:endParaRPr lang="en-US" dirty="0"/>
          </a:p>
        </p:txBody>
      </p:sp>
      <p:pic>
        <p:nvPicPr>
          <p:cNvPr id="4" name="Picture 3"/>
          <p:cNvPicPr>
            <a:picLocks noChangeAspect="1"/>
          </p:cNvPicPr>
          <p:nvPr/>
        </p:nvPicPr>
        <p:blipFill>
          <a:blip r:embed="rId3"/>
          <a:stretch>
            <a:fillRect/>
          </a:stretch>
        </p:blipFill>
        <p:spPr>
          <a:xfrm>
            <a:off x="0" y="2371222"/>
            <a:ext cx="9144000" cy="1116635"/>
          </a:xfrm>
          <a:prstGeom prst="rect">
            <a:avLst/>
          </a:prstGeom>
        </p:spPr>
      </p:pic>
    </p:spTree>
    <p:extLst>
      <p:ext uri="{BB962C8B-B14F-4D97-AF65-F5344CB8AC3E}">
        <p14:creationId xmlns:p14="http://schemas.microsoft.com/office/powerpoint/2010/main" val="676843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6572</Words>
  <Application>Microsoft Office PowerPoint</Application>
  <PresentationFormat>On-screen Show (4:3)</PresentationFormat>
  <Paragraphs>794</Paragraphs>
  <Slides>66</Slides>
  <Notes>41</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Schedule Network Analysis</vt:lpstr>
      <vt:lpstr>PowerPoint Presentation</vt:lpstr>
      <vt:lpstr>Resource Leveling </vt:lpstr>
      <vt:lpstr>PowerPoint Presentation</vt:lpstr>
      <vt:lpstr>PowerPoint Presentation</vt:lpstr>
      <vt:lpstr>PowerPoint Presentation</vt:lpstr>
      <vt:lpstr>Schedule Compression Techniques</vt:lpstr>
      <vt:lpstr>PowerPoint Presentation</vt:lpstr>
      <vt:lpstr>Crashing</vt:lpstr>
      <vt:lpstr>Fast Tracking</vt:lpstr>
      <vt:lpstr>PowerPoint Presentation</vt:lpstr>
      <vt:lpstr>What-If Scenario Analysis</vt:lpstr>
      <vt:lpstr>PowerPoint Presentation</vt:lpstr>
      <vt:lpstr>PowerPoint Presentation</vt:lpstr>
      <vt:lpstr>History</vt:lpstr>
      <vt:lpstr>CPM</vt:lpstr>
      <vt:lpstr>CPM </vt:lpstr>
      <vt:lpstr>Basic Rules for Constructing the Network Diagram</vt:lpstr>
      <vt:lpstr>Definitions</vt:lpstr>
      <vt:lpstr>PowerPoint Presentation</vt:lpstr>
      <vt:lpstr>PowerPoint Presentation</vt:lpstr>
      <vt:lpstr>Developing schedule</vt:lpstr>
      <vt:lpstr>Normal practice in the execution phase </vt:lpstr>
      <vt:lpstr>The Estimating Dilemma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 Daud Butt</dc:creator>
  <cp:lastModifiedBy>Hassan Daud Butt</cp:lastModifiedBy>
  <cp:revision>40</cp:revision>
  <dcterms:created xsi:type="dcterms:W3CDTF">2006-08-16T00:00:00Z</dcterms:created>
  <dcterms:modified xsi:type="dcterms:W3CDTF">2016-04-21T19:16:18Z</dcterms:modified>
</cp:coreProperties>
</file>